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59" r:id="rId1"/>
  </p:sldMasterIdLst>
  <p:notesMasterIdLst>
    <p:notesMasterId r:id="rId26"/>
  </p:notesMasterIdLst>
  <p:sldIdLst>
    <p:sldId id="256" r:id="rId2"/>
    <p:sldId id="257" r:id="rId3"/>
    <p:sldId id="258" r:id="rId4"/>
    <p:sldId id="259" r:id="rId5"/>
    <p:sldId id="281" r:id="rId6"/>
    <p:sldId id="260" r:id="rId7"/>
    <p:sldId id="280" r:id="rId8"/>
    <p:sldId id="261" r:id="rId9"/>
    <p:sldId id="262" r:id="rId10"/>
    <p:sldId id="263" r:id="rId11"/>
    <p:sldId id="264" r:id="rId12"/>
    <p:sldId id="265" r:id="rId13"/>
    <p:sldId id="266" r:id="rId14"/>
    <p:sldId id="267" r:id="rId15"/>
    <p:sldId id="269" r:id="rId16"/>
    <p:sldId id="268" r:id="rId17"/>
    <p:sldId id="271" r:id="rId18"/>
    <p:sldId id="273" r:id="rId19"/>
    <p:sldId id="274" r:id="rId20"/>
    <p:sldId id="276" r:id="rId21"/>
    <p:sldId id="277" r:id="rId22"/>
    <p:sldId id="278" r:id="rId23"/>
    <p:sldId id="279" r:id="rId24"/>
    <p:sldId id="275"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BAF996-5412-9640-A718-B76703E9F2BE}" v="15" dt="2025-01-21T12:40:13.5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37"/>
    <p:restoredTop sz="81918"/>
  </p:normalViewPr>
  <p:slideViewPr>
    <p:cSldViewPr snapToGrid="0" snapToObjects="1">
      <p:cViewPr varScale="1">
        <p:scale>
          <a:sx n="103" d="100"/>
          <a:sy n="103" d="100"/>
        </p:scale>
        <p:origin x="2112" y="17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ana, Anoop" userId="fd138d79-ddcd-4fa7-be62-9c09a2a700f0" providerId="ADAL" clId="{8C68E485-B3CC-7D40-A63E-F5D7DFF4BCC4}"/>
    <pc:docChg chg="undo custSel addSld delSld modSld">
      <pc:chgData name="Ramana, Anoop" userId="fd138d79-ddcd-4fa7-be62-9c09a2a700f0" providerId="ADAL" clId="{8C68E485-B3CC-7D40-A63E-F5D7DFF4BCC4}" dt="2024-12-27T17:27:27.187" v="716" actId="1076"/>
      <pc:docMkLst>
        <pc:docMk/>
      </pc:docMkLst>
      <pc:sldChg chg="addSp delSp modSp del mod setBg">
        <pc:chgData name="Ramana, Anoop" userId="fd138d79-ddcd-4fa7-be62-9c09a2a700f0" providerId="ADAL" clId="{8C68E485-B3CC-7D40-A63E-F5D7DFF4BCC4}" dt="2024-12-27T16:21:59.816" v="6" actId="2696"/>
        <pc:sldMkLst>
          <pc:docMk/>
          <pc:sldMk cId="2819959534" sldId="270"/>
        </pc:sldMkLst>
      </pc:sldChg>
      <pc:sldChg chg="modSp mod modNotesTx">
        <pc:chgData name="Ramana, Anoop" userId="fd138d79-ddcd-4fa7-be62-9c09a2a700f0" providerId="ADAL" clId="{8C68E485-B3CC-7D40-A63E-F5D7DFF4BCC4}" dt="2024-12-27T16:37:44.340" v="522" actId="20577"/>
        <pc:sldMkLst>
          <pc:docMk/>
          <pc:sldMk cId="2640926504" sldId="271"/>
        </pc:sldMkLst>
        <pc:spChg chg="mod">
          <ac:chgData name="Ramana, Anoop" userId="fd138d79-ddcd-4fa7-be62-9c09a2a700f0" providerId="ADAL" clId="{8C68E485-B3CC-7D40-A63E-F5D7DFF4BCC4}" dt="2024-12-27T16:37:44.340" v="522" actId="20577"/>
          <ac:spMkLst>
            <pc:docMk/>
            <pc:sldMk cId="2640926504" sldId="271"/>
            <ac:spMk id="3" creationId="{DD376D23-9DCA-1187-7324-79537A846691}"/>
          </ac:spMkLst>
        </pc:spChg>
      </pc:sldChg>
      <pc:sldChg chg="addSp delSp modSp add del mod">
        <pc:chgData name="Ramana, Anoop" userId="fd138d79-ddcd-4fa7-be62-9c09a2a700f0" providerId="ADAL" clId="{8C68E485-B3CC-7D40-A63E-F5D7DFF4BCC4}" dt="2024-12-27T16:42:51.372" v="545" actId="2696"/>
        <pc:sldMkLst>
          <pc:docMk/>
          <pc:sldMk cId="4280699319" sldId="272"/>
        </pc:sldMkLst>
      </pc:sldChg>
      <pc:sldChg chg="addSp delSp modSp add mod modNotesTx">
        <pc:chgData name="Ramana, Anoop" userId="fd138d79-ddcd-4fa7-be62-9c09a2a700f0" providerId="ADAL" clId="{8C68E485-B3CC-7D40-A63E-F5D7DFF4BCC4}" dt="2024-12-27T16:55:54.891" v="571" actId="478"/>
        <pc:sldMkLst>
          <pc:docMk/>
          <pc:sldMk cId="1516806715" sldId="273"/>
        </pc:sldMkLst>
        <pc:picChg chg="add del mod">
          <ac:chgData name="Ramana, Anoop" userId="fd138d79-ddcd-4fa7-be62-9c09a2a700f0" providerId="ADAL" clId="{8C68E485-B3CC-7D40-A63E-F5D7DFF4BCC4}" dt="2024-12-27T16:55:54.891" v="571" actId="478"/>
          <ac:picMkLst>
            <pc:docMk/>
            <pc:sldMk cId="1516806715" sldId="273"/>
            <ac:picMk id="5" creationId="{98C36B84-A95D-52B1-7242-4F3D807397D6}"/>
          </ac:picMkLst>
        </pc:picChg>
      </pc:sldChg>
      <pc:sldChg chg="addSp delSp modSp add mod modNotesTx">
        <pc:chgData name="Ramana, Anoop" userId="fd138d79-ddcd-4fa7-be62-9c09a2a700f0" providerId="ADAL" clId="{8C68E485-B3CC-7D40-A63E-F5D7DFF4BCC4}" dt="2024-12-27T17:16:51.568" v="662" actId="20577"/>
        <pc:sldMkLst>
          <pc:docMk/>
          <pc:sldMk cId="1715451555" sldId="274"/>
        </pc:sldMkLst>
        <pc:picChg chg="add mod">
          <ac:chgData name="Ramana, Anoop" userId="fd138d79-ddcd-4fa7-be62-9c09a2a700f0" providerId="ADAL" clId="{8C68E485-B3CC-7D40-A63E-F5D7DFF4BCC4}" dt="2024-12-27T17:02:31.710" v="606" actId="14100"/>
          <ac:picMkLst>
            <pc:docMk/>
            <pc:sldMk cId="1715451555" sldId="274"/>
            <ac:picMk id="3" creationId="{B0EE99EF-B473-C245-834D-E20094A5DEF0}"/>
          </ac:picMkLst>
        </pc:picChg>
        <pc:picChg chg="add mod">
          <ac:chgData name="Ramana, Anoop" userId="fd138d79-ddcd-4fa7-be62-9c09a2a700f0" providerId="ADAL" clId="{8C68E485-B3CC-7D40-A63E-F5D7DFF4BCC4}" dt="2024-12-27T17:02:28.992" v="605" actId="14100"/>
          <ac:picMkLst>
            <pc:docMk/>
            <pc:sldMk cId="1715451555" sldId="274"/>
            <ac:picMk id="6" creationId="{8C42C28B-6882-5494-3A68-B7CACD25D00D}"/>
          </ac:picMkLst>
        </pc:picChg>
      </pc:sldChg>
      <pc:sldChg chg="addSp delSp modSp new mod">
        <pc:chgData name="Ramana, Anoop" userId="fd138d79-ddcd-4fa7-be62-9c09a2a700f0" providerId="ADAL" clId="{8C68E485-B3CC-7D40-A63E-F5D7DFF4BCC4}" dt="2024-12-27T17:15:40.673" v="657" actId="1076"/>
        <pc:sldMkLst>
          <pc:docMk/>
          <pc:sldMk cId="3225142496" sldId="275"/>
        </pc:sldMkLst>
        <pc:picChg chg="add mod">
          <ac:chgData name="Ramana, Anoop" userId="fd138d79-ddcd-4fa7-be62-9c09a2a700f0" providerId="ADAL" clId="{8C68E485-B3CC-7D40-A63E-F5D7DFF4BCC4}" dt="2024-12-27T17:15:40.673" v="657" actId="1076"/>
          <ac:picMkLst>
            <pc:docMk/>
            <pc:sldMk cId="3225142496" sldId="275"/>
            <ac:picMk id="5" creationId="{D518774F-5B7D-909C-CDA6-EA5C8EC99478}"/>
          </ac:picMkLst>
        </pc:picChg>
      </pc:sldChg>
      <pc:sldChg chg="addSp delSp modSp add mod setBg setClrOvrMap modNotesTx">
        <pc:chgData name="Ramana, Anoop" userId="fd138d79-ddcd-4fa7-be62-9c09a2a700f0" providerId="ADAL" clId="{8C68E485-B3CC-7D40-A63E-F5D7DFF4BCC4}" dt="2024-12-27T17:19:18.126" v="675" actId="20577"/>
        <pc:sldMkLst>
          <pc:docMk/>
          <pc:sldMk cId="1031392643" sldId="276"/>
        </pc:sldMkLst>
        <pc:spChg chg="add del">
          <ac:chgData name="Ramana, Anoop" userId="fd138d79-ddcd-4fa7-be62-9c09a2a700f0" providerId="ADAL" clId="{8C68E485-B3CC-7D40-A63E-F5D7DFF4BCC4}" dt="2024-12-27T17:19:06.338" v="668" actId="26606"/>
          <ac:spMkLst>
            <pc:docMk/>
            <pc:sldMk cId="1031392643" sldId="276"/>
            <ac:spMk id="8" creationId="{17BC29F0-2EA3-6450-CDFB-1107FAE4A613}"/>
          </ac:spMkLst>
        </pc:spChg>
        <pc:picChg chg="add mod">
          <ac:chgData name="Ramana, Anoop" userId="fd138d79-ddcd-4fa7-be62-9c09a2a700f0" providerId="ADAL" clId="{8C68E485-B3CC-7D40-A63E-F5D7DFF4BCC4}" dt="2024-12-27T17:19:14.846" v="674" actId="1076"/>
          <ac:picMkLst>
            <pc:docMk/>
            <pc:sldMk cId="1031392643" sldId="276"/>
            <ac:picMk id="4" creationId="{9C977B7C-E84C-A9B6-0538-716AB0ADDAF8}"/>
          </ac:picMkLst>
        </pc:picChg>
        <pc:cxnChg chg="add del">
          <ac:chgData name="Ramana, Anoop" userId="fd138d79-ddcd-4fa7-be62-9c09a2a700f0" providerId="ADAL" clId="{8C68E485-B3CC-7D40-A63E-F5D7DFF4BCC4}" dt="2024-12-27T17:19:06.338" v="668" actId="26606"/>
          <ac:cxnSpMkLst>
            <pc:docMk/>
            <pc:sldMk cId="1031392643" sldId="276"/>
            <ac:cxnSpMk id="10" creationId="{17FFD3B4-2619-E5CE-35A5-0B6912079A9E}"/>
          </ac:cxnSpMkLst>
        </pc:cxnChg>
      </pc:sldChg>
      <pc:sldChg chg="addSp delSp modSp add mod modNotesTx">
        <pc:chgData name="Ramana, Anoop" userId="fd138d79-ddcd-4fa7-be62-9c09a2a700f0" providerId="ADAL" clId="{8C68E485-B3CC-7D40-A63E-F5D7DFF4BCC4}" dt="2024-12-27T17:22:59.215" v="693" actId="20577"/>
        <pc:sldMkLst>
          <pc:docMk/>
          <pc:sldMk cId="2513612252" sldId="277"/>
        </pc:sldMkLst>
        <pc:picChg chg="add mod modCrop">
          <ac:chgData name="Ramana, Anoop" userId="fd138d79-ddcd-4fa7-be62-9c09a2a700f0" providerId="ADAL" clId="{8C68E485-B3CC-7D40-A63E-F5D7DFF4BCC4}" dt="2024-12-27T17:22:24.253" v="684" actId="1076"/>
          <ac:picMkLst>
            <pc:docMk/>
            <pc:sldMk cId="2513612252" sldId="277"/>
            <ac:picMk id="3" creationId="{5644B7EB-5272-56F9-DF4F-7D9F0F819DAE}"/>
          </ac:picMkLst>
        </pc:picChg>
      </pc:sldChg>
      <pc:sldChg chg="addSp delSp modSp add mod modNotesTx">
        <pc:chgData name="Ramana, Anoop" userId="fd138d79-ddcd-4fa7-be62-9c09a2a700f0" providerId="ADAL" clId="{8C68E485-B3CC-7D40-A63E-F5D7DFF4BCC4}" dt="2024-12-27T17:24:35.714" v="708" actId="1076"/>
        <pc:sldMkLst>
          <pc:docMk/>
          <pc:sldMk cId="468587155" sldId="278"/>
        </pc:sldMkLst>
        <pc:picChg chg="add mod modCrop">
          <ac:chgData name="Ramana, Anoop" userId="fd138d79-ddcd-4fa7-be62-9c09a2a700f0" providerId="ADAL" clId="{8C68E485-B3CC-7D40-A63E-F5D7DFF4BCC4}" dt="2024-12-27T17:24:35.714" v="708" actId="1076"/>
          <ac:picMkLst>
            <pc:docMk/>
            <pc:sldMk cId="468587155" sldId="278"/>
            <ac:picMk id="4" creationId="{B5E45D55-151E-611C-8BB9-25ED1B676643}"/>
          </ac:picMkLst>
        </pc:picChg>
      </pc:sldChg>
      <pc:sldChg chg="addSp delSp modSp add mod">
        <pc:chgData name="Ramana, Anoop" userId="fd138d79-ddcd-4fa7-be62-9c09a2a700f0" providerId="ADAL" clId="{8C68E485-B3CC-7D40-A63E-F5D7DFF4BCC4}" dt="2024-12-27T17:27:27.187" v="716" actId="1076"/>
        <pc:sldMkLst>
          <pc:docMk/>
          <pc:sldMk cId="143406719" sldId="279"/>
        </pc:sldMkLst>
        <pc:picChg chg="add mod">
          <ac:chgData name="Ramana, Anoop" userId="fd138d79-ddcd-4fa7-be62-9c09a2a700f0" providerId="ADAL" clId="{8C68E485-B3CC-7D40-A63E-F5D7DFF4BCC4}" dt="2024-12-27T17:27:27.187" v="716" actId="1076"/>
          <ac:picMkLst>
            <pc:docMk/>
            <pc:sldMk cId="143406719" sldId="279"/>
            <ac:picMk id="3" creationId="{CB465FDF-E581-7D05-5F06-2B10B05A8EE0}"/>
          </ac:picMkLst>
        </pc:picChg>
      </pc:sldChg>
    </pc:docChg>
  </pc:docChgLst>
  <pc:docChgLst>
    <pc:chgData name="Ramana, Anoop" userId="fd138d79-ddcd-4fa7-be62-9c09a2a700f0" providerId="ADAL" clId="{E7BAF996-5412-9640-A718-B76703E9F2BE}"/>
    <pc:docChg chg="undo custSel addSld modSld sldOrd">
      <pc:chgData name="Ramana, Anoop" userId="fd138d79-ddcd-4fa7-be62-9c09a2a700f0" providerId="ADAL" clId="{E7BAF996-5412-9640-A718-B76703E9F2BE}" dt="2025-01-21T12:41:58.107" v="361" actId="478"/>
      <pc:docMkLst>
        <pc:docMk/>
      </pc:docMkLst>
      <pc:sldChg chg="addSp delSp modSp mod">
        <pc:chgData name="Ramana, Anoop" userId="fd138d79-ddcd-4fa7-be62-9c09a2a700f0" providerId="ADAL" clId="{E7BAF996-5412-9640-A718-B76703E9F2BE}" dt="2025-01-21T10:53:05.136" v="45" actId="20577"/>
        <pc:sldMkLst>
          <pc:docMk/>
          <pc:sldMk cId="0" sldId="256"/>
        </pc:sldMkLst>
        <pc:spChg chg="mod">
          <ac:chgData name="Ramana, Anoop" userId="fd138d79-ddcd-4fa7-be62-9c09a2a700f0" providerId="ADAL" clId="{E7BAF996-5412-9640-A718-B76703E9F2BE}" dt="2025-01-21T10:53:05.136" v="45" actId="20577"/>
          <ac:spMkLst>
            <pc:docMk/>
            <pc:sldMk cId="0" sldId="256"/>
            <ac:spMk id="2" creationId="{00000000-0000-0000-0000-000000000000}"/>
          </ac:spMkLst>
        </pc:spChg>
        <pc:spChg chg="del">
          <ac:chgData name="Ramana, Anoop" userId="fd138d79-ddcd-4fa7-be62-9c09a2a700f0" providerId="ADAL" clId="{E7BAF996-5412-9640-A718-B76703E9F2BE}" dt="2025-01-21T10:51:46.167" v="5" actId="478"/>
          <ac:spMkLst>
            <pc:docMk/>
            <pc:sldMk cId="0" sldId="256"/>
            <ac:spMk id="3" creationId="{00000000-0000-0000-0000-000000000000}"/>
          </ac:spMkLst>
        </pc:spChg>
        <pc:spChg chg="add del mod">
          <ac:chgData name="Ramana, Anoop" userId="fd138d79-ddcd-4fa7-be62-9c09a2a700f0" providerId="ADAL" clId="{E7BAF996-5412-9640-A718-B76703E9F2BE}" dt="2025-01-21T10:51:48.796" v="6" actId="478"/>
          <ac:spMkLst>
            <pc:docMk/>
            <pc:sldMk cId="0" sldId="256"/>
            <ac:spMk id="8" creationId="{B21D17D7-0B9C-B42A-F9BC-C6664F98A67A}"/>
          </ac:spMkLst>
        </pc:spChg>
        <pc:picChg chg="mod">
          <ac:chgData name="Ramana, Anoop" userId="fd138d79-ddcd-4fa7-be62-9c09a2a700f0" providerId="ADAL" clId="{E7BAF996-5412-9640-A718-B76703E9F2BE}" dt="2025-01-21T10:52:17.914" v="15" actId="166"/>
          <ac:picMkLst>
            <pc:docMk/>
            <pc:sldMk cId="0" sldId="256"/>
            <ac:picMk id="4" creationId="{C72173B5-8F25-5F45-D47B-78E291CAAFBD}"/>
          </ac:picMkLst>
        </pc:picChg>
        <pc:picChg chg="add mod">
          <ac:chgData name="Ramana, Anoop" userId="fd138d79-ddcd-4fa7-be62-9c09a2a700f0" providerId="ADAL" clId="{E7BAF996-5412-9640-A718-B76703E9F2BE}" dt="2025-01-21T10:52:09.092" v="12" actId="1076"/>
          <ac:picMkLst>
            <pc:docMk/>
            <pc:sldMk cId="0" sldId="256"/>
            <ac:picMk id="6" creationId="{70F4BBB3-D005-9B31-E634-FEEE25AC70DD}"/>
          </ac:picMkLst>
        </pc:picChg>
      </pc:sldChg>
      <pc:sldChg chg="modSp mod">
        <pc:chgData name="Ramana, Anoop" userId="fd138d79-ddcd-4fa7-be62-9c09a2a700f0" providerId="ADAL" clId="{E7BAF996-5412-9640-A718-B76703E9F2BE}" dt="2025-01-21T11:23:47.067" v="234" actId="20577"/>
        <pc:sldMkLst>
          <pc:docMk/>
          <pc:sldMk cId="0" sldId="257"/>
        </pc:sldMkLst>
        <pc:spChg chg="mod">
          <ac:chgData name="Ramana, Anoop" userId="fd138d79-ddcd-4fa7-be62-9c09a2a700f0" providerId="ADAL" clId="{E7BAF996-5412-9640-A718-B76703E9F2BE}" dt="2025-01-21T11:23:47.067" v="234" actId="20577"/>
          <ac:spMkLst>
            <pc:docMk/>
            <pc:sldMk cId="0" sldId="257"/>
            <ac:spMk id="3" creationId="{00000000-0000-0000-0000-000000000000}"/>
          </ac:spMkLst>
        </pc:spChg>
      </pc:sldChg>
      <pc:sldChg chg="modSp mod">
        <pc:chgData name="Ramana, Anoop" userId="fd138d79-ddcd-4fa7-be62-9c09a2a700f0" providerId="ADAL" clId="{E7BAF996-5412-9640-A718-B76703E9F2BE}" dt="2025-01-21T11:24:49.628" v="245" actId="20577"/>
        <pc:sldMkLst>
          <pc:docMk/>
          <pc:sldMk cId="0" sldId="258"/>
        </pc:sldMkLst>
        <pc:spChg chg="mod">
          <ac:chgData name="Ramana, Anoop" userId="fd138d79-ddcd-4fa7-be62-9c09a2a700f0" providerId="ADAL" clId="{E7BAF996-5412-9640-A718-B76703E9F2BE}" dt="2025-01-21T11:24:49.628" v="245" actId="20577"/>
          <ac:spMkLst>
            <pc:docMk/>
            <pc:sldMk cId="0" sldId="258"/>
            <ac:spMk id="3" creationId="{00000000-0000-0000-0000-000000000000}"/>
          </ac:spMkLst>
        </pc:spChg>
      </pc:sldChg>
      <pc:sldChg chg="modSp mod">
        <pc:chgData name="Ramana, Anoop" userId="fd138d79-ddcd-4fa7-be62-9c09a2a700f0" providerId="ADAL" clId="{E7BAF996-5412-9640-A718-B76703E9F2BE}" dt="2025-01-21T11:26:25.994" v="276"/>
        <pc:sldMkLst>
          <pc:docMk/>
          <pc:sldMk cId="0" sldId="259"/>
        </pc:sldMkLst>
        <pc:spChg chg="mod">
          <ac:chgData name="Ramana, Anoop" userId="fd138d79-ddcd-4fa7-be62-9c09a2a700f0" providerId="ADAL" clId="{E7BAF996-5412-9640-A718-B76703E9F2BE}" dt="2025-01-21T11:26:25.994" v="276"/>
          <ac:spMkLst>
            <pc:docMk/>
            <pc:sldMk cId="0" sldId="259"/>
            <ac:spMk id="3" creationId="{00000000-0000-0000-0000-000000000000}"/>
          </ac:spMkLst>
        </pc:spChg>
      </pc:sldChg>
      <pc:sldChg chg="addSp delSp modSp mod">
        <pc:chgData name="Ramana, Anoop" userId="fd138d79-ddcd-4fa7-be62-9c09a2a700f0" providerId="ADAL" clId="{E7BAF996-5412-9640-A718-B76703E9F2BE}" dt="2025-01-21T12:41:58.107" v="361" actId="478"/>
        <pc:sldMkLst>
          <pc:docMk/>
          <pc:sldMk cId="0" sldId="261"/>
        </pc:sldMkLst>
        <pc:spChg chg="add del mod">
          <ac:chgData name="Ramana, Anoop" userId="fd138d79-ddcd-4fa7-be62-9c09a2a700f0" providerId="ADAL" clId="{E7BAF996-5412-9640-A718-B76703E9F2BE}" dt="2025-01-21T12:41:58.107" v="361" actId="478"/>
          <ac:spMkLst>
            <pc:docMk/>
            <pc:sldMk cId="0" sldId="261"/>
            <ac:spMk id="6" creationId="{0BB881CD-9976-048E-0F92-91E760ACE6B6}"/>
          </ac:spMkLst>
        </pc:spChg>
        <pc:picChg chg="add del mod">
          <ac:chgData name="Ramana, Anoop" userId="fd138d79-ddcd-4fa7-be62-9c09a2a700f0" providerId="ADAL" clId="{E7BAF996-5412-9640-A718-B76703E9F2BE}" dt="2025-01-21T11:10:11.048" v="133" actId="21"/>
          <ac:picMkLst>
            <pc:docMk/>
            <pc:sldMk cId="0" sldId="261"/>
            <ac:picMk id="5" creationId="{8EFE3DFC-97BB-0232-98B2-CA33BC23D57C}"/>
          </ac:picMkLst>
        </pc:picChg>
      </pc:sldChg>
      <pc:sldChg chg="addSp delSp modSp mod">
        <pc:chgData name="Ramana, Anoop" userId="fd138d79-ddcd-4fa7-be62-9c09a2a700f0" providerId="ADAL" clId="{E7BAF996-5412-9640-A718-B76703E9F2BE}" dt="2025-01-21T11:19:55.211" v="162" actId="20577"/>
        <pc:sldMkLst>
          <pc:docMk/>
          <pc:sldMk cId="0" sldId="262"/>
        </pc:sldMkLst>
        <pc:spChg chg="mod">
          <ac:chgData name="Ramana, Anoop" userId="fd138d79-ddcd-4fa7-be62-9c09a2a700f0" providerId="ADAL" clId="{E7BAF996-5412-9640-A718-B76703E9F2BE}" dt="2025-01-21T11:19:55.211" v="162" actId="20577"/>
          <ac:spMkLst>
            <pc:docMk/>
            <pc:sldMk cId="0" sldId="262"/>
            <ac:spMk id="3" creationId="{00000000-0000-0000-0000-000000000000}"/>
          </ac:spMkLst>
        </pc:spChg>
        <pc:picChg chg="add del mod">
          <ac:chgData name="Ramana, Anoop" userId="fd138d79-ddcd-4fa7-be62-9c09a2a700f0" providerId="ADAL" clId="{E7BAF996-5412-9640-A718-B76703E9F2BE}" dt="2025-01-21T11:10:45.499" v="135" actId="21"/>
          <ac:picMkLst>
            <pc:docMk/>
            <pc:sldMk cId="0" sldId="262"/>
            <ac:picMk id="4" creationId="{7E6977D8-00DD-2C37-E910-3E16D47D5729}"/>
          </ac:picMkLst>
        </pc:picChg>
      </pc:sldChg>
      <pc:sldChg chg="addSp delSp modSp mod">
        <pc:chgData name="Ramana, Anoop" userId="fd138d79-ddcd-4fa7-be62-9c09a2a700f0" providerId="ADAL" clId="{E7BAF996-5412-9640-A718-B76703E9F2BE}" dt="2025-01-21T11:17:34.149" v="156" actId="1076"/>
        <pc:sldMkLst>
          <pc:docMk/>
          <pc:sldMk cId="0" sldId="263"/>
        </pc:sldMkLst>
        <pc:spChg chg="add del mod">
          <ac:chgData name="Ramana, Anoop" userId="fd138d79-ddcd-4fa7-be62-9c09a2a700f0" providerId="ADAL" clId="{E7BAF996-5412-9640-A718-B76703E9F2BE}" dt="2025-01-21T11:16:44.116" v="150" actId="478"/>
          <ac:spMkLst>
            <pc:docMk/>
            <pc:sldMk cId="0" sldId="263"/>
            <ac:spMk id="7" creationId="{DEC77AB0-8911-2D3D-2AD1-E2E94EB5FA77}"/>
          </ac:spMkLst>
        </pc:spChg>
        <pc:spChg chg="add mod">
          <ac:chgData name="Ramana, Anoop" userId="fd138d79-ddcd-4fa7-be62-9c09a2a700f0" providerId="ADAL" clId="{E7BAF996-5412-9640-A718-B76703E9F2BE}" dt="2025-01-21T11:17:16.635" v="154" actId="339"/>
          <ac:spMkLst>
            <pc:docMk/>
            <pc:sldMk cId="0" sldId="263"/>
            <ac:spMk id="8" creationId="{A97FEC44-0535-8D21-4A41-2CF1E04B56CB}"/>
          </ac:spMkLst>
        </pc:spChg>
        <pc:spChg chg="add mod">
          <ac:chgData name="Ramana, Anoop" userId="fd138d79-ddcd-4fa7-be62-9c09a2a700f0" providerId="ADAL" clId="{E7BAF996-5412-9640-A718-B76703E9F2BE}" dt="2025-01-21T11:17:34.149" v="156" actId="1076"/>
          <ac:spMkLst>
            <pc:docMk/>
            <pc:sldMk cId="0" sldId="263"/>
            <ac:spMk id="9" creationId="{A301EAA1-8913-7956-2EB7-27165882F5A0}"/>
          </ac:spMkLst>
        </pc:spChg>
        <pc:picChg chg="add del mod">
          <ac:chgData name="Ramana, Anoop" userId="fd138d79-ddcd-4fa7-be62-9c09a2a700f0" providerId="ADAL" clId="{E7BAF996-5412-9640-A718-B76703E9F2BE}" dt="2025-01-21T11:12:05.553" v="137" actId="478"/>
          <ac:picMkLst>
            <pc:docMk/>
            <pc:sldMk cId="0" sldId="263"/>
            <ac:picMk id="4" creationId="{B1B09C3C-3B60-31FF-0036-DDD323D195E2}"/>
          </ac:picMkLst>
        </pc:picChg>
        <pc:picChg chg="add mod">
          <ac:chgData name="Ramana, Anoop" userId="fd138d79-ddcd-4fa7-be62-9c09a2a700f0" providerId="ADAL" clId="{E7BAF996-5412-9640-A718-B76703E9F2BE}" dt="2025-01-21T11:12:34.370" v="144" actId="1076"/>
          <ac:picMkLst>
            <pc:docMk/>
            <pc:sldMk cId="0" sldId="263"/>
            <ac:picMk id="6" creationId="{24A8686A-6C7F-6416-0513-0F7535D73D8F}"/>
          </ac:picMkLst>
        </pc:picChg>
      </pc:sldChg>
      <pc:sldChg chg="modNotesTx">
        <pc:chgData name="Ramana, Anoop" userId="fd138d79-ddcd-4fa7-be62-9c09a2a700f0" providerId="ADAL" clId="{E7BAF996-5412-9640-A718-B76703E9F2BE}" dt="2025-01-21T11:18:53.212" v="157" actId="20577"/>
        <pc:sldMkLst>
          <pc:docMk/>
          <pc:sldMk cId="0" sldId="266"/>
        </pc:sldMkLst>
      </pc:sldChg>
      <pc:sldChg chg="modSp mod">
        <pc:chgData name="Ramana, Anoop" userId="fd138d79-ddcd-4fa7-be62-9c09a2a700f0" providerId="ADAL" clId="{E7BAF996-5412-9640-A718-B76703E9F2BE}" dt="2025-01-21T11:20:25.236" v="166" actId="20577"/>
        <pc:sldMkLst>
          <pc:docMk/>
          <pc:sldMk cId="0" sldId="267"/>
        </pc:sldMkLst>
        <pc:spChg chg="mod">
          <ac:chgData name="Ramana, Anoop" userId="fd138d79-ddcd-4fa7-be62-9c09a2a700f0" providerId="ADAL" clId="{E7BAF996-5412-9640-A718-B76703E9F2BE}" dt="2025-01-21T11:20:25.236" v="166" actId="20577"/>
          <ac:spMkLst>
            <pc:docMk/>
            <pc:sldMk cId="0" sldId="267"/>
            <ac:spMk id="3" creationId="{00000000-0000-0000-0000-000000000000}"/>
          </ac:spMkLst>
        </pc:spChg>
      </pc:sldChg>
      <pc:sldChg chg="modSp mod">
        <pc:chgData name="Ramana, Anoop" userId="fd138d79-ddcd-4fa7-be62-9c09a2a700f0" providerId="ADAL" clId="{E7BAF996-5412-9640-A718-B76703E9F2BE}" dt="2025-01-21T10:55:18.420" v="68" actId="27636"/>
        <pc:sldMkLst>
          <pc:docMk/>
          <pc:sldMk cId="2596661198" sldId="269"/>
        </pc:sldMkLst>
        <pc:spChg chg="mod">
          <ac:chgData name="Ramana, Anoop" userId="fd138d79-ddcd-4fa7-be62-9c09a2a700f0" providerId="ADAL" clId="{E7BAF996-5412-9640-A718-B76703E9F2BE}" dt="2025-01-21T10:55:18.420" v="68" actId="27636"/>
          <ac:spMkLst>
            <pc:docMk/>
            <pc:sldMk cId="2596661198" sldId="269"/>
            <ac:spMk id="3" creationId="{C0AD249E-CFFC-5614-F620-152C6C29FA9C}"/>
          </ac:spMkLst>
        </pc:spChg>
      </pc:sldChg>
      <pc:sldChg chg="addSp delSp modSp new mod ord">
        <pc:chgData name="Ramana, Anoop" userId="fd138d79-ddcd-4fa7-be62-9c09a2a700f0" providerId="ADAL" clId="{E7BAF996-5412-9640-A718-B76703E9F2BE}" dt="2025-01-21T11:08:57.408" v="124" actId="20577"/>
        <pc:sldMkLst>
          <pc:docMk/>
          <pc:sldMk cId="3571594021" sldId="280"/>
        </pc:sldMkLst>
        <pc:spChg chg="del">
          <ac:chgData name="Ramana, Anoop" userId="fd138d79-ddcd-4fa7-be62-9c09a2a700f0" providerId="ADAL" clId="{E7BAF996-5412-9640-A718-B76703E9F2BE}" dt="2025-01-21T11:01:56.447" v="78" actId="478"/>
          <ac:spMkLst>
            <pc:docMk/>
            <pc:sldMk cId="3571594021" sldId="280"/>
            <ac:spMk id="2" creationId="{774D62F9-B536-0325-FF5B-FF65A724336D}"/>
          </ac:spMkLst>
        </pc:spChg>
        <pc:spChg chg="del">
          <ac:chgData name="Ramana, Anoop" userId="fd138d79-ddcd-4fa7-be62-9c09a2a700f0" providerId="ADAL" clId="{E7BAF996-5412-9640-A718-B76703E9F2BE}" dt="2025-01-21T11:01:53.946" v="75"/>
          <ac:spMkLst>
            <pc:docMk/>
            <pc:sldMk cId="3571594021" sldId="280"/>
            <ac:spMk id="3" creationId="{295689D5-34C5-59DA-93A9-259D26C1864C}"/>
          </ac:spMkLst>
        </pc:spChg>
        <pc:spChg chg="add mod">
          <ac:chgData name="Ramana, Anoop" userId="fd138d79-ddcd-4fa7-be62-9c09a2a700f0" providerId="ADAL" clId="{E7BAF996-5412-9640-A718-B76703E9F2BE}" dt="2025-01-21T11:08:57.408" v="124" actId="20577"/>
          <ac:spMkLst>
            <pc:docMk/>
            <pc:sldMk cId="3571594021" sldId="280"/>
            <ac:spMk id="8" creationId="{51DE206B-BEDA-02DD-4F28-51525046CC94}"/>
          </ac:spMkLst>
        </pc:spChg>
        <pc:picChg chg="add mod">
          <ac:chgData name="Ramana, Anoop" userId="fd138d79-ddcd-4fa7-be62-9c09a2a700f0" providerId="ADAL" clId="{E7BAF996-5412-9640-A718-B76703E9F2BE}" dt="2025-01-21T11:08:37.800" v="110" actId="1076"/>
          <ac:picMkLst>
            <pc:docMk/>
            <pc:sldMk cId="3571594021" sldId="280"/>
            <ac:picMk id="5" creationId="{082BA710-C787-CD95-E506-208E9343DED4}"/>
          </ac:picMkLst>
        </pc:picChg>
        <pc:picChg chg="add mod">
          <ac:chgData name="Ramana, Anoop" userId="fd138d79-ddcd-4fa7-be62-9c09a2a700f0" providerId="ADAL" clId="{E7BAF996-5412-9640-A718-B76703E9F2BE}" dt="2025-01-21T11:08:40.400" v="111" actId="1076"/>
          <ac:picMkLst>
            <pc:docMk/>
            <pc:sldMk cId="3571594021" sldId="280"/>
            <ac:picMk id="7" creationId="{90332EB6-B3BA-3912-A66D-AF12788739E6}"/>
          </ac:picMkLst>
        </pc:picChg>
      </pc:sldChg>
      <pc:sldChg chg="addSp delSp modSp new mod ord">
        <pc:chgData name="Ramana, Anoop" userId="fd138d79-ddcd-4fa7-be62-9c09a2a700f0" providerId="ADAL" clId="{E7BAF996-5412-9640-A718-B76703E9F2BE}" dt="2025-01-21T11:30:08.478" v="350" actId="20577"/>
        <pc:sldMkLst>
          <pc:docMk/>
          <pc:sldMk cId="1551796630" sldId="281"/>
        </pc:sldMkLst>
        <pc:spChg chg="del">
          <ac:chgData name="Ramana, Anoop" userId="fd138d79-ddcd-4fa7-be62-9c09a2a700f0" providerId="ADAL" clId="{E7BAF996-5412-9640-A718-B76703E9F2BE}" dt="2025-01-21T11:07:47.393" v="96" actId="478"/>
          <ac:spMkLst>
            <pc:docMk/>
            <pc:sldMk cId="1551796630" sldId="281"/>
            <ac:spMk id="2" creationId="{1538E077-BEDD-C2DE-EEF3-A0CCCDFD2B4F}"/>
          </ac:spMkLst>
        </pc:spChg>
        <pc:spChg chg="del">
          <ac:chgData name="Ramana, Anoop" userId="fd138d79-ddcd-4fa7-be62-9c09a2a700f0" providerId="ADAL" clId="{E7BAF996-5412-9640-A718-B76703E9F2BE}" dt="2025-01-21T11:07:45.231" v="93"/>
          <ac:spMkLst>
            <pc:docMk/>
            <pc:sldMk cId="1551796630" sldId="281"/>
            <ac:spMk id="3" creationId="{0AB7C92E-9321-2861-D479-95A5CFF98099}"/>
          </ac:spMkLst>
        </pc:spChg>
        <pc:spChg chg="add mod">
          <ac:chgData name="Ramana, Anoop" userId="fd138d79-ddcd-4fa7-be62-9c09a2a700f0" providerId="ADAL" clId="{E7BAF996-5412-9640-A718-B76703E9F2BE}" dt="2025-01-21T11:27:16.212" v="289" actId="20577"/>
          <ac:spMkLst>
            <pc:docMk/>
            <pc:sldMk cId="1551796630" sldId="281"/>
            <ac:spMk id="6" creationId="{769CE23C-6173-DD30-DA82-446D42FF841A}"/>
          </ac:spMkLst>
        </pc:spChg>
        <pc:spChg chg="add mod">
          <ac:chgData name="Ramana, Anoop" userId="fd138d79-ddcd-4fa7-be62-9c09a2a700f0" providerId="ADAL" clId="{E7BAF996-5412-9640-A718-B76703E9F2BE}" dt="2025-01-21T11:30:08.478" v="350" actId="20577"/>
          <ac:spMkLst>
            <pc:docMk/>
            <pc:sldMk cId="1551796630" sldId="281"/>
            <ac:spMk id="8" creationId="{70520FDD-D97F-1907-36A3-15124402684D}"/>
          </ac:spMkLst>
        </pc:spChg>
        <pc:picChg chg="add mod">
          <ac:chgData name="Ramana, Anoop" userId="fd138d79-ddcd-4fa7-be62-9c09a2a700f0" providerId="ADAL" clId="{E7BAF996-5412-9640-A718-B76703E9F2BE}" dt="2025-01-21T11:27:31.126" v="291" actId="1076"/>
          <ac:picMkLst>
            <pc:docMk/>
            <pc:sldMk cId="1551796630" sldId="281"/>
            <ac:picMk id="5" creationId="{9CB0A193-75F5-D62C-2399-4CBA21177EDF}"/>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5BC8E7-37A6-9F41-8EB7-86F184569AE9}" type="datetimeFigureOut">
              <a:rPr lang="en-US" smtClean="0"/>
              <a:t>1/21/25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395E29-1522-A947-B0A6-07992E6684C0}" type="slidenum">
              <a:rPr lang="en-US" smtClean="0"/>
              <a:t>‹#›</a:t>
            </a:fld>
            <a:endParaRPr lang="en-US"/>
          </a:p>
        </p:txBody>
      </p:sp>
    </p:spTree>
    <p:extLst>
      <p:ext uri="{BB962C8B-B14F-4D97-AF65-F5344CB8AC3E}">
        <p14:creationId xmlns:p14="http://schemas.microsoft.com/office/powerpoint/2010/main" val="22190481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We all know that CCHD screening is vital for early detection of life threatening conditions. However, relying solely on oxygen saturation (SpO2) has its limitations. </a:t>
            </a:r>
            <a:r>
              <a:rPr lang="en-GB" b="1" i="0" dirty="0">
                <a:solidFill>
                  <a:srgbClr val="131314"/>
                </a:solidFill>
                <a:effectLst/>
                <a:latin typeface="Google Sans Text"/>
              </a:rPr>
              <a:t>A significant number of cases, particularly those with coarctation of the aorta (CoA), are missed by standard SpO2 screening</a:t>
            </a:r>
            <a:r>
              <a:rPr lang="en-GB" b="0" i="0" dirty="0">
                <a:solidFill>
                  <a:srgbClr val="131314"/>
                </a:solidFill>
                <a:effectLst/>
                <a:latin typeface="Google Sans Text"/>
              </a:rPr>
              <a:t>123. This is not due to a failure of the screening itself, but because these conditions don't always cause an obvious drop in SpO21. This is a problem because late detection increases morbidity and mortality456. We need to move past a single data point, a snapshot in time, and adopt a more comprehensive, holistic approach, that reflects our movement toward a more whole patient perspective.</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2</a:t>
            </a:fld>
            <a:endParaRPr lang="en-US"/>
          </a:p>
        </p:txBody>
      </p:sp>
    </p:spTree>
    <p:extLst>
      <p:ext uri="{BB962C8B-B14F-4D97-AF65-F5344CB8AC3E}">
        <p14:creationId xmlns:p14="http://schemas.microsoft.com/office/powerpoint/2010/main" val="37986766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Like all research, our study has its limitations. The sample size was relatively small, especially the number of patients with CoA, although the sample did achieve an increased AUROC for both CCHD and CoA detection19. Also, we did not collect data on skin pigmentation, which is an important limitation as we know that pulse oximetry is less accurate in patients with darker skin192021. We need to address this to reduce health disparities, because these findings cannot be generalised without ensuring diverse populations are included. </a:t>
            </a:r>
            <a:r>
              <a:rPr lang="en-GB" b="1" i="0" dirty="0">
                <a:solidFill>
                  <a:srgbClr val="131314"/>
                </a:solidFill>
                <a:effectLst/>
                <a:latin typeface="Google Sans Text"/>
              </a:rPr>
              <a:t>These limitations represent opportunities for future research, and are areas that we are currently working on</a:t>
            </a:r>
            <a:r>
              <a:rPr lang="en-GB" b="0" i="0" dirty="0">
                <a:solidFill>
                  <a:srgbClr val="131314"/>
                </a:solidFill>
                <a:effectLst/>
                <a:latin typeface="Google Sans Text"/>
              </a:rPr>
              <a:t>19. </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13</a:t>
            </a:fld>
            <a:endParaRPr lang="en-US"/>
          </a:p>
        </p:txBody>
      </p:sp>
    </p:spTree>
    <p:extLst>
      <p:ext uri="{BB962C8B-B14F-4D97-AF65-F5344CB8AC3E}">
        <p14:creationId xmlns:p14="http://schemas.microsoft.com/office/powerpoint/2010/main" val="14826107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In conclusion, this machine learning approach shows promise for transforming how we screen for CCHD. By combining physiological data, we can move towards more accurate and efficient screening that leads to early detection, improved outcomes and reductions in length of stay. We are now inviting you to consider how this may transform the way we practice neonatal medicine in the future and how you can participate in this important area of research. Thank you.</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14</a:t>
            </a:fld>
            <a:endParaRPr lang="en-US"/>
          </a:p>
        </p:txBody>
      </p:sp>
    </p:spTree>
    <p:extLst>
      <p:ext uri="{BB962C8B-B14F-4D97-AF65-F5344CB8AC3E}">
        <p14:creationId xmlns:p14="http://schemas.microsoft.com/office/powerpoint/2010/main" val="25933819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EF5F6A-AD6C-EB5F-AB0A-3A738F6466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09E19E-3051-4D38-D0C7-FDE48709BE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C8059D-3C42-9606-EA5D-2C6E5C09FEB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4D6BE07-E945-2AEC-2D93-DE7F323E45EE}"/>
              </a:ext>
            </a:extLst>
          </p:cNvPr>
          <p:cNvSpPr>
            <a:spLocks noGrp="1"/>
          </p:cNvSpPr>
          <p:nvPr>
            <p:ph type="sldNum" sz="quarter" idx="5"/>
          </p:nvPr>
        </p:nvSpPr>
        <p:spPr/>
        <p:txBody>
          <a:bodyPr/>
          <a:lstStyle/>
          <a:p>
            <a:fld id="{2F395E29-1522-A947-B0A6-07992E6684C0}" type="slidenum">
              <a:rPr lang="en-US" smtClean="0"/>
              <a:t>15</a:t>
            </a:fld>
            <a:endParaRPr lang="en-US"/>
          </a:p>
        </p:txBody>
      </p:sp>
    </p:spTree>
    <p:extLst>
      <p:ext uri="{BB962C8B-B14F-4D97-AF65-F5344CB8AC3E}">
        <p14:creationId xmlns:p14="http://schemas.microsoft.com/office/powerpoint/2010/main" val="26957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CD97E-B4D5-7C63-6FB4-9221381A7A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0B07509-A558-7A1B-7E4B-C87BBDA7BE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AA2E1F-C5E3-F411-E436-B884EA2EFCC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46FEBA6-EDB7-6DFC-66D7-0A152DEFB487}"/>
              </a:ext>
            </a:extLst>
          </p:cNvPr>
          <p:cNvSpPr>
            <a:spLocks noGrp="1"/>
          </p:cNvSpPr>
          <p:nvPr>
            <p:ph type="sldNum" sz="quarter" idx="5"/>
          </p:nvPr>
        </p:nvSpPr>
        <p:spPr/>
        <p:txBody>
          <a:bodyPr/>
          <a:lstStyle/>
          <a:p>
            <a:fld id="{2F395E29-1522-A947-B0A6-07992E6684C0}" type="slidenum">
              <a:rPr lang="en-US" smtClean="0"/>
              <a:t>16</a:t>
            </a:fld>
            <a:endParaRPr lang="en-US"/>
          </a:p>
        </p:txBody>
      </p:sp>
    </p:spTree>
    <p:extLst>
      <p:ext uri="{BB962C8B-B14F-4D97-AF65-F5344CB8AC3E}">
        <p14:creationId xmlns:p14="http://schemas.microsoft.com/office/powerpoint/2010/main" val="34379375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552309-AE37-954A-108E-7EFE936968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13BBDE6-DC53-3A0A-C790-9C4F746927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CBA693-410B-1588-BF5C-F66EEE0086D9}"/>
              </a:ext>
            </a:extLst>
          </p:cNvPr>
          <p:cNvSpPr>
            <a:spLocks noGrp="1"/>
          </p:cNvSpPr>
          <p:nvPr>
            <p:ph type="body" idx="1"/>
          </p:nvPr>
        </p:nvSpPr>
        <p:spPr/>
        <p:txBody>
          <a:bodyPr/>
          <a:lstStyle/>
          <a:p>
            <a:pPr algn="l"/>
            <a:r>
              <a:rPr lang="en-GB" b="0" i="0" dirty="0">
                <a:solidFill>
                  <a:srgbClr val="333333"/>
                </a:solidFill>
                <a:effectLst/>
                <a:latin typeface="OpenSans"/>
              </a:rPr>
              <a:t>WHY? </a:t>
            </a:r>
          </a:p>
          <a:p>
            <a:pPr algn="l"/>
            <a:r>
              <a:rPr lang="en-GB" b="0" i="0" dirty="0">
                <a:solidFill>
                  <a:srgbClr val="333333"/>
                </a:solidFill>
                <a:effectLst/>
                <a:latin typeface="OpenSans"/>
              </a:rPr>
              <a:t>- Healthcare systems are trying to improve delivery and access to high quality care and achieve optimal outcomes for patients. </a:t>
            </a:r>
          </a:p>
          <a:p>
            <a:pPr algn="l"/>
            <a:r>
              <a:rPr lang="en-GB" b="0" i="0" dirty="0">
                <a:solidFill>
                  <a:srgbClr val="333333"/>
                </a:solidFill>
                <a:effectLst/>
                <a:latin typeface="OpenSans"/>
              </a:rPr>
              <a:t>All the while simultaneously trying to reduce the accompanying unsustainable costs and burnout in healthcare providers. </a:t>
            </a:r>
          </a:p>
          <a:p>
            <a:pPr algn="l"/>
            <a:r>
              <a:rPr lang="en-GB" b="0" i="0" dirty="0">
                <a:solidFill>
                  <a:srgbClr val="333333"/>
                </a:solidFill>
                <a:effectLst/>
                <a:latin typeface="OpenSans"/>
              </a:rPr>
              <a:t>Machine learning in healthcare holds a great deal of promise for helping us achieve these perennial goals.</a:t>
            </a:r>
          </a:p>
          <a:p>
            <a:endParaRPr lang="en-US" dirty="0"/>
          </a:p>
        </p:txBody>
      </p:sp>
      <p:sp>
        <p:nvSpPr>
          <p:cNvPr id="4" name="Slide Number Placeholder 3">
            <a:extLst>
              <a:ext uri="{FF2B5EF4-FFF2-40B4-BE49-F238E27FC236}">
                <a16:creationId xmlns:a16="http://schemas.microsoft.com/office/drawing/2014/main" id="{70565A44-B154-6B7C-51CF-A8491B5BC965}"/>
              </a:ext>
            </a:extLst>
          </p:cNvPr>
          <p:cNvSpPr>
            <a:spLocks noGrp="1"/>
          </p:cNvSpPr>
          <p:nvPr>
            <p:ph type="sldNum" sz="quarter" idx="5"/>
          </p:nvPr>
        </p:nvSpPr>
        <p:spPr/>
        <p:txBody>
          <a:bodyPr/>
          <a:lstStyle/>
          <a:p>
            <a:fld id="{2F395E29-1522-A947-B0A6-07992E6684C0}" type="slidenum">
              <a:rPr lang="en-US" smtClean="0"/>
              <a:t>17</a:t>
            </a:fld>
            <a:endParaRPr lang="en-US"/>
          </a:p>
        </p:txBody>
      </p:sp>
    </p:spTree>
    <p:extLst>
      <p:ext uri="{BB962C8B-B14F-4D97-AF65-F5344CB8AC3E}">
        <p14:creationId xmlns:p14="http://schemas.microsoft.com/office/powerpoint/2010/main" val="559090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80CCD8-EA71-7CE6-8E7E-2D0913273A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9D1AC5-E9EF-0CDA-5714-D307BFC219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18107C-0F6F-061A-3E76-F2250C7EFC9F}"/>
              </a:ext>
            </a:extLst>
          </p:cNvPr>
          <p:cNvSpPr>
            <a:spLocks noGrp="1"/>
          </p:cNvSpPr>
          <p:nvPr>
            <p:ph type="body" idx="1"/>
          </p:nvPr>
        </p:nvSpPr>
        <p:spPr/>
        <p:txBody>
          <a:bodyPr/>
          <a:lstStyle/>
          <a:p>
            <a:pPr algn="l"/>
            <a:r>
              <a:rPr lang="en-GB" b="0" i="0" dirty="0">
                <a:solidFill>
                  <a:srgbClr val="333333"/>
                </a:solidFill>
                <a:effectLst/>
                <a:latin typeface="OpenSans"/>
              </a:rPr>
              <a:t>How? </a:t>
            </a:r>
          </a:p>
          <a:p>
            <a:pPr algn="l"/>
            <a:r>
              <a:rPr lang="en-GB" b="0" i="0" dirty="0">
                <a:solidFill>
                  <a:srgbClr val="333333"/>
                </a:solidFill>
                <a:effectLst/>
                <a:latin typeface="OpenSans"/>
              </a:rPr>
              <a:t>Biostatistics typically uses a hypothesis-driven approach by performing statistical modelling on a sample of a larger dataset that contains the population of interest and making various assumptions. The goal is to learn insights from the data that can inform building models. </a:t>
            </a:r>
          </a:p>
          <a:p>
            <a:endParaRPr lang="en-US" dirty="0"/>
          </a:p>
        </p:txBody>
      </p:sp>
      <p:sp>
        <p:nvSpPr>
          <p:cNvPr id="4" name="Slide Number Placeholder 3">
            <a:extLst>
              <a:ext uri="{FF2B5EF4-FFF2-40B4-BE49-F238E27FC236}">
                <a16:creationId xmlns:a16="http://schemas.microsoft.com/office/drawing/2014/main" id="{5910DE5A-F149-6F3C-EFD0-87C7F4F52EB4}"/>
              </a:ext>
            </a:extLst>
          </p:cNvPr>
          <p:cNvSpPr>
            <a:spLocks noGrp="1"/>
          </p:cNvSpPr>
          <p:nvPr>
            <p:ph type="sldNum" sz="quarter" idx="5"/>
          </p:nvPr>
        </p:nvSpPr>
        <p:spPr/>
        <p:txBody>
          <a:bodyPr/>
          <a:lstStyle/>
          <a:p>
            <a:fld id="{2F395E29-1522-A947-B0A6-07992E6684C0}" type="slidenum">
              <a:rPr lang="en-US" smtClean="0"/>
              <a:t>18</a:t>
            </a:fld>
            <a:endParaRPr lang="en-US"/>
          </a:p>
        </p:txBody>
      </p:sp>
    </p:spTree>
    <p:extLst>
      <p:ext uri="{BB962C8B-B14F-4D97-AF65-F5344CB8AC3E}">
        <p14:creationId xmlns:p14="http://schemas.microsoft.com/office/powerpoint/2010/main" val="41117850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F85074-3DB2-9FA2-64BF-2DAE890AE0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491D40-9025-13E4-452D-EFEAE9BD97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072CB1-9F63-22ED-ED23-0369D9B2DC2C}"/>
              </a:ext>
            </a:extLst>
          </p:cNvPr>
          <p:cNvSpPr>
            <a:spLocks noGrp="1"/>
          </p:cNvSpPr>
          <p:nvPr>
            <p:ph type="body" idx="1"/>
          </p:nvPr>
        </p:nvSpPr>
        <p:spPr/>
        <p:txBody>
          <a:bodyPr/>
          <a:lstStyle/>
          <a:p>
            <a:pPr algn="l"/>
            <a:r>
              <a:rPr lang="en-GB" b="0" i="0" dirty="0">
                <a:solidFill>
                  <a:srgbClr val="333333"/>
                </a:solidFill>
                <a:effectLst/>
                <a:latin typeface="OpenSans"/>
              </a:rPr>
              <a:t>Traditional programming refers to a function that is written by a human programmer to solve a problem, machine learning models, learn the function from the examples of inputs and corresponding desired outputs. When applied correctly, machine learning models can effectively learn all these components of a function that would have had to be coded by someone, just by leveraging existing data. It can then produce reliable, repeatable predictions, and decisions as output.</a:t>
            </a:r>
          </a:p>
          <a:p>
            <a:endParaRPr lang="en-US" dirty="0"/>
          </a:p>
          <a:p>
            <a:pPr algn="l"/>
            <a:r>
              <a:rPr lang="en-GB" b="0" i="0" dirty="0">
                <a:solidFill>
                  <a:srgbClr val="333333"/>
                </a:solidFill>
                <a:effectLst/>
                <a:latin typeface="OpenSans"/>
              </a:rPr>
              <a:t>The model would use these data and outcomes or output pairs to learn the relationship between the data and the output label automatically. </a:t>
            </a:r>
          </a:p>
          <a:p>
            <a:pPr algn="l"/>
            <a:r>
              <a:rPr lang="en-GB" b="0" i="0" dirty="0">
                <a:solidFill>
                  <a:srgbClr val="333333"/>
                </a:solidFill>
                <a:effectLst/>
                <a:latin typeface="OpenSans"/>
              </a:rPr>
              <a:t>It will learn to assign the proper values and calculations based on the data at a scene, without needing a human to explicitly program rules, to explain the relationship. To put this another way, a dataset with the correct answer would be fed into the system in such a way that over time and many examples, the feedback leads to a model that learns the important features automatically, and generates the desired output. The end result or goal, an automated diagnosis of abdominal pain in this example would appear the same.</a:t>
            </a:r>
          </a:p>
          <a:p>
            <a:endParaRPr lang="en-US" dirty="0"/>
          </a:p>
          <a:p>
            <a:pPr algn="l"/>
            <a:r>
              <a:rPr lang="en-GB" b="0" i="0" dirty="0">
                <a:solidFill>
                  <a:srgbClr val="333333"/>
                </a:solidFill>
                <a:effectLst/>
                <a:latin typeface="OpenSans"/>
              </a:rPr>
              <a:t>There's a lot of overlap here. And machine learning has elements of both biostatistics in computer programming as well. The more useful aspects of machine learning that stand out include the fact that extremely large data sets can be accommodated and learned, perhaps beyond a human programmer or expert biostatisticians capacity to process.</a:t>
            </a:r>
          </a:p>
          <a:p>
            <a:pPr algn="l"/>
            <a:endParaRPr lang="en-GB" b="0" i="0" dirty="0">
              <a:solidFill>
                <a:srgbClr val="333333"/>
              </a:solidFill>
              <a:effectLst/>
              <a:latin typeface="OpenSans"/>
            </a:endParaRPr>
          </a:p>
          <a:p>
            <a:pPr algn="l"/>
            <a:r>
              <a:rPr lang="en-GB" b="0" i="0" dirty="0">
                <a:solidFill>
                  <a:srgbClr val="333333"/>
                </a:solidFill>
                <a:effectLst/>
                <a:latin typeface="OpenSans"/>
              </a:rPr>
              <a:t>And similar to biostatistics, there's an opportunity to discover exactly which variables out of the many that are used as input are most important for the models decision on and out output. And this can lead to new models and underpins countless studies mining healthcare data for causal relationships. it's really just the application of a mathematical formulation to a data problem</a:t>
            </a:r>
          </a:p>
          <a:p>
            <a:pPr algn="l"/>
            <a:endParaRPr lang="en-GB" b="0" i="0" dirty="0">
              <a:solidFill>
                <a:srgbClr val="333333"/>
              </a:solidFill>
              <a:effectLst/>
              <a:latin typeface="OpenSans"/>
            </a:endParaRPr>
          </a:p>
          <a:p>
            <a:pPr algn="l"/>
            <a:endParaRPr lang="en-GB" b="0" i="0" dirty="0">
              <a:solidFill>
                <a:srgbClr val="333333"/>
              </a:solidFill>
              <a:effectLst/>
              <a:latin typeface="OpenSans"/>
            </a:endParaRPr>
          </a:p>
          <a:p>
            <a:pPr algn="l"/>
            <a:r>
              <a:rPr lang="en-GB" b="0" i="0" dirty="0">
                <a:solidFill>
                  <a:srgbClr val="333333"/>
                </a:solidFill>
                <a:effectLst/>
                <a:latin typeface="OpenSans"/>
              </a:rPr>
              <a:t>The important thing is just to recognize that a very big advantage of machine learning, broadly speaking, is that a computer model can be created using data to identify important features and obviate the need for upfront, a priori data analysis, or painstaking and time consuming rules based programming.</a:t>
            </a:r>
          </a:p>
          <a:p>
            <a:pPr algn="l"/>
            <a:endParaRPr lang="en-GB" b="0" i="0" dirty="0">
              <a:solidFill>
                <a:srgbClr val="333333"/>
              </a:solidFill>
              <a:effectLst/>
              <a:latin typeface="OpenSans"/>
            </a:endParaRPr>
          </a:p>
          <a:p>
            <a:pPr algn="l"/>
            <a:endParaRPr lang="en-GB" b="0" i="0" dirty="0">
              <a:solidFill>
                <a:srgbClr val="333333"/>
              </a:solidFill>
              <a:effectLst/>
              <a:latin typeface="OpenSans"/>
            </a:endParaRPr>
          </a:p>
          <a:p>
            <a:pPr algn="l"/>
            <a:endParaRPr lang="en-GB" b="0" i="0" dirty="0">
              <a:solidFill>
                <a:srgbClr val="333333"/>
              </a:solidFill>
              <a:effectLst/>
              <a:latin typeface="OpenSans"/>
            </a:endParaRPr>
          </a:p>
          <a:p>
            <a:endParaRPr lang="en-US" dirty="0"/>
          </a:p>
        </p:txBody>
      </p:sp>
      <p:sp>
        <p:nvSpPr>
          <p:cNvPr id="4" name="Slide Number Placeholder 3">
            <a:extLst>
              <a:ext uri="{FF2B5EF4-FFF2-40B4-BE49-F238E27FC236}">
                <a16:creationId xmlns:a16="http://schemas.microsoft.com/office/drawing/2014/main" id="{82A11393-8679-E2C4-8890-B94C452BFF7F}"/>
              </a:ext>
            </a:extLst>
          </p:cNvPr>
          <p:cNvSpPr>
            <a:spLocks noGrp="1"/>
          </p:cNvSpPr>
          <p:nvPr>
            <p:ph type="sldNum" sz="quarter" idx="5"/>
          </p:nvPr>
        </p:nvSpPr>
        <p:spPr/>
        <p:txBody>
          <a:bodyPr/>
          <a:lstStyle/>
          <a:p>
            <a:fld id="{2F395E29-1522-A947-B0A6-07992E6684C0}" type="slidenum">
              <a:rPr lang="en-US" smtClean="0"/>
              <a:t>19</a:t>
            </a:fld>
            <a:endParaRPr lang="en-US"/>
          </a:p>
        </p:txBody>
      </p:sp>
    </p:spTree>
    <p:extLst>
      <p:ext uri="{BB962C8B-B14F-4D97-AF65-F5344CB8AC3E}">
        <p14:creationId xmlns:p14="http://schemas.microsoft.com/office/powerpoint/2010/main" val="27827471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D14ACD-6F63-13BF-3519-1F4DF391BD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F586BF-7D69-2C52-3559-C1DC659224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0D84F6-E719-5332-5A62-D8380EB139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B478AD0-BE1F-90EB-30DE-7839E8669E29}"/>
              </a:ext>
            </a:extLst>
          </p:cNvPr>
          <p:cNvSpPr>
            <a:spLocks noGrp="1"/>
          </p:cNvSpPr>
          <p:nvPr>
            <p:ph type="sldNum" sz="quarter" idx="5"/>
          </p:nvPr>
        </p:nvSpPr>
        <p:spPr/>
        <p:txBody>
          <a:bodyPr/>
          <a:lstStyle/>
          <a:p>
            <a:fld id="{2F395E29-1522-A947-B0A6-07992E6684C0}" type="slidenum">
              <a:rPr lang="en-US" smtClean="0"/>
              <a:t>20</a:t>
            </a:fld>
            <a:endParaRPr lang="en-US"/>
          </a:p>
        </p:txBody>
      </p:sp>
    </p:spTree>
    <p:extLst>
      <p:ext uri="{BB962C8B-B14F-4D97-AF65-F5344CB8AC3E}">
        <p14:creationId xmlns:p14="http://schemas.microsoft.com/office/powerpoint/2010/main" val="36861619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983FF-F76E-9CF5-BFF7-CCD6E4704F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45AAE3-834E-C411-1A96-86E22E3AFB8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2B0E8B-1543-E1D3-F3FD-F1D477FC0F59}"/>
              </a:ext>
            </a:extLst>
          </p:cNvPr>
          <p:cNvSpPr>
            <a:spLocks noGrp="1"/>
          </p:cNvSpPr>
          <p:nvPr>
            <p:ph type="body" idx="1"/>
          </p:nvPr>
        </p:nvSpPr>
        <p:spPr/>
        <p:txBody>
          <a:bodyPr/>
          <a:lstStyle/>
          <a:p>
            <a:pPr algn="l"/>
            <a:r>
              <a:rPr lang="en-GB" b="0" i="0" dirty="0">
                <a:solidFill>
                  <a:srgbClr val="333333"/>
                </a:solidFill>
                <a:effectLst/>
                <a:latin typeface="OpenSans"/>
              </a:rPr>
              <a:t>Medical data is messy. It's generated often in a discontinuous timeline that is also plagued by disjointed, missing, and otherwise fragmented heterogeneous systems.</a:t>
            </a:r>
          </a:p>
          <a:p>
            <a:endParaRPr lang="en-US" dirty="0"/>
          </a:p>
        </p:txBody>
      </p:sp>
      <p:sp>
        <p:nvSpPr>
          <p:cNvPr id="4" name="Slide Number Placeholder 3">
            <a:extLst>
              <a:ext uri="{FF2B5EF4-FFF2-40B4-BE49-F238E27FC236}">
                <a16:creationId xmlns:a16="http://schemas.microsoft.com/office/drawing/2014/main" id="{AC644F34-F314-6B8A-A614-200CBDC93833}"/>
              </a:ext>
            </a:extLst>
          </p:cNvPr>
          <p:cNvSpPr>
            <a:spLocks noGrp="1"/>
          </p:cNvSpPr>
          <p:nvPr>
            <p:ph type="sldNum" sz="quarter" idx="5"/>
          </p:nvPr>
        </p:nvSpPr>
        <p:spPr/>
        <p:txBody>
          <a:bodyPr/>
          <a:lstStyle/>
          <a:p>
            <a:fld id="{2F395E29-1522-A947-B0A6-07992E6684C0}" type="slidenum">
              <a:rPr lang="en-US" smtClean="0"/>
              <a:t>21</a:t>
            </a:fld>
            <a:endParaRPr lang="en-US"/>
          </a:p>
        </p:txBody>
      </p:sp>
    </p:spTree>
    <p:extLst>
      <p:ext uri="{BB962C8B-B14F-4D97-AF65-F5344CB8AC3E}">
        <p14:creationId xmlns:p14="http://schemas.microsoft.com/office/powerpoint/2010/main" val="2221397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56EDAE-6C5F-258C-CDE5-BAE0C5C11F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F06240-3661-824A-EE8B-FEE6011D04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3E75F5-09F0-5A00-FB61-51362002E71A}"/>
              </a:ext>
            </a:extLst>
          </p:cNvPr>
          <p:cNvSpPr>
            <a:spLocks noGrp="1"/>
          </p:cNvSpPr>
          <p:nvPr>
            <p:ph type="body" idx="1"/>
          </p:nvPr>
        </p:nvSpPr>
        <p:spPr/>
        <p:txBody>
          <a:bodyPr/>
          <a:lstStyle/>
          <a:p>
            <a:r>
              <a:rPr lang="en-US" dirty="0"/>
              <a:t>bias</a:t>
            </a:r>
          </a:p>
        </p:txBody>
      </p:sp>
      <p:sp>
        <p:nvSpPr>
          <p:cNvPr id="4" name="Slide Number Placeholder 3">
            <a:extLst>
              <a:ext uri="{FF2B5EF4-FFF2-40B4-BE49-F238E27FC236}">
                <a16:creationId xmlns:a16="http://schemas.microsoft.com/office/drawing/2014/main" id="{2C7D9B8A-A7F1-3289-D2E2-B13DFF75AABA}"/>
              </a:ext>
            </a:extLst>
          </p:cNvPr>
          <p:cNvSpPr>
            <a:spLocks noGrp="1"/>
          </p:cNvSpPr>
          <p:nvPr>
            <p:ph type="sldNum" sz="quarter" idx="5"/>
          </p:nvPr>
        </p:nvSpPr>
        <p:spPr/>
        <p:txBody>
          <a:bodyPr/>
          <a:lstStyle/>
          <a:p>
            <a:fld id="{2F395E29-1522-A947-B0A6-07992E6684C0}" type="slidenum">
              <a:rPr lang="en-US" smtClean="0"/>
              <a:t>22</a:t>
            </a:fld>
            <a:endParaRPr lang="en-US"/>
          </a:p>
        </p:txBody>
      </p:sp>
    </p:spTree>
    <p:extLst>
      <p:ext uri="{BB962C8B-B14F-4D97-AF65-F5344CB8AC3E}">
        <p14:creationId xmlns:p14="http://schemas.microsoft.com/office/powerpoint/2010/main" val="24560730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The objectives of this study were to see if a machine learning (ML) approach, combining SpO2 with other physiological data, could improve CCHD detection7. We were specifically looking to improve the detection of CoA, which is frequently missed with SpO2 alone17. The goal is to move beyond the limitations of the current screening by using </a:t>
            </a:r>
            <a:r>
              <a:rPr lang="en-GB" b="1" i="0" dirty="0">
                <a:solidFill>
                  <a:srgbClr val="131314"/>
                </a:solidFill>
                <a:effectLst/>
                <a:latin typeface="Google Sans Text"/>
              </a:rPr>
              <a:t>data-driven innovation to enhance clinical care</a:t>
            </a:r>
            <a:r>
              <a:rPr lang="en-GB" b="0" i="0" dirty="0">
                <a:solidFill>
                  <a:srgbClr val="131314"/>
                </a:solidFill>
                <a:effectLst/>
                <a:latin typeface="Google Sans Text"/>
              </a:rPr>
              <a:t>8. We wanted to see if technology could help us identify those babies we might otherwise miss with our current methods</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3</a:t>
            </a:fld>
            <a:endParaRPr lang="en-US"/>
          </a:p>
        </p:txBody>
      </p:sp>
    </p:spTree>
    <p:extLst>
      <p:ext uri="{BB962C8B-B14F-4D97-AF65-F5344CB8AC3E}">
        <p14:creationId xmlns:p14="http://schemas.microsoft.com/office/powerpoint/2010/main" val="4052605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81E047-1DEB-6D53-BB7E-ECCFB73482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79515C-7DEF-0AEB-54E1-9A5DE90077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4DB4796-F149-A65C-BACF-2336306D710A}"/>
              </a:ext>
            </a:extLst>
          </p:cNvPr>
          <p:cNvSpPr>
            <a:spLocks noGrp="1"/>
          </p:cNvSpPr>
          <p:nvPr>
            <p:ph type="body" idx="1"/>
          </p:nvPr>
        </p:nvSpPr>
        <p:spPr/>
        <p:txBody>
          <a:bodyPr/>
          <a:lstStyle/>
          <a:p>
            <a:r>
              <a:rPr lang="en-US" dirty="0"/>
              <a:t>bias</a:t>
            </a:r>
          </a:p>
        </p:txBody>
      </p:sp>
      <p:sp>
        <p:nvSpPr>
          <p:cNvPr id="4" name="Slide Number Placeholder 3">
            <a:extLst>
              <a:ext uri="{FF2B5EF4-FFF2-40B4-BE49-F238E27FC236}">
                <a16:creationId xmlns:a16="http://schemas.microsoft.com/office/drawing/2014/main" id="{D692ECB1-5113-81E0-89EC-7F6674E196EA}"/>
              </a:ext>
            </a:extLst>
          </p:cNvPr>
          <p:cNvSpPr>
            <a:spLocks noGrp="1"/>
          </p:cNvSpPr>
          <p:nvPr>
            <p:ph type="sldNum" sz="quarter" idx="5"/>
          </p:nvPr>
        </p:nvSpPr>
        <p:spPr/>
        <p:txBody>
          <a:bodyPr/>
          <a:lstStyle/>
          <a:p>
            <a:fld id="{2F395E29-1522-A947-B0A6-07992E6684C0}" type="slidenum">
              <a:rPr lang="en-US" smtClean="0"/>
              <a:t>23</a:t>
            </a:fld>
            <a:endParaRPr lang="en-US"/>
          </a:p>
        </p:txBody>
      </p:sp>
    </p:spTree>
    <p:extLst>
      <p:ext uri="{BB962C8B-B14F-4D97-AF65-F5344CB8AC3E}">
        <p14:creationId xmlns:p14="http://schemas.microsoft.com/office/powerpoint/2010/main" val="9144139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This was a multi-site prospective cohort study9. By including six different </a:t>
            </a:r>
            <a:r>
              <a:rPr lang="en-GB" b="0" i="0" dirty="0" err="1">
                <a:solidFill>
                  <a:srgbClr val="131314"/>
                </a:solidFill>
                <a:effectLst/>
                <a:latin typeface="Google Sans Text"/>
              </a:rPr>
              <a:t>centers</a:t>
            </a:r>
            <a:r>
              <a:rPr lang="en-GB" b="0" i="0" dirty="0">
                <a:solidFill>
                  <a:srgbClr val="131314"/>
                </a:solidFill>
                <a:effectLst/>
                <a:latin typeface="Google Sans Text"/>
              </a:rPr>
              <a:t> we aimed to capture the broad range of clinical presentations and make our results generalisable9. This is critical to ensure that our research findings can be applied across various healthcare settings. We enrolled both newborns with and without CCHD, allowing for a comprehensive analysis of the effectiveness of our approach.</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4</a:t>
            </a:fld>
            <a:endParaRPr lang="en-US"/>
          </a:p>
        </p:txBody>
      </p:sp>
    </p:spTree>
    <p:extLst>
      <p:ext uri="{BB962C8B-B14F-4D97-AF65-F5344CB8AC3E}">
        <p14:creationId xmlns:p14="http://schemas.microsoft.com/office/powerpoint/2010/main" val="15427509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We used a dual-site pulse oximetry system to record SpO2, perfusion data and pulse waveforms from both the right hand and a foot.10. These waveforms were captured by a computer with a Raspberry Pi, which allowed us to collect and analyse far more data than we could ever do manually10. A key part of the process is to remove artefactual data. Our machine learning based algorithm identifies motion and other artifacts and removes them, </a:t>
            </a:r>
            <a:r>
              <a:rPr lang="en-GB" b="1" i="0" dirty="0">
                <a:solidFill>
                  <a:srgbClr val="131314"/>
                </a:solidFill>
                <a:effectLst/>
                <a:latin typeface="Google Sans Text"/>
              </a:rPr>
              <a:t>ensuring the validity of the data used for our analysis</a:t>
            </a:r>
            <a:r>
              <a:rPr lang="en-GB" b="0" i="0" dirty="0">
                <a:solidFill>
                  <a:srgbClr val="131314"/>
                </a:solidFill>
                <a:effectLst/>
                <a:latin typeface="Google Sans Text"/>
              </a:rPr>
              <a:t>1112. This use of technology allows for a deeper and more consistent level of data analysis than is achievable by observation alone</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6</a:t>
            </a:fld>
            <a:endParaRPr lang="en-US"/>
          </a:p>
        </p:txBody>
      </p:sp>
    </p:spTree>
    <p:extLst>
      <p:ext uri="{BB962C8B-B14F-4D97-AF65-F5344CB8AC3E}">
        <p14:creationId xmlns:p14="http://schemas.microsoft.com/office/powerpoint/2010/main" val="3003358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We used several machine learning models to analyse the data. We selected and tuned the features in our models, including SpO2, perfusion index and the </a:t>
            </a:r>
            <a:r>
              <a:rPr lang="en-GB" b="0" i="0" dirty="0" err="1">
                <a:solidFill>
                  <a:srgbClr val="131314"/>
                </a:solidFill>
                <a:effectLst/>
                <a:latin typeface="Google Sans Text"/>
              </a:rPr>
              <a:t>radiofemoral</a:t>
            </a:r>
            <a:r>
              <a:rPr lang="en-GB" b="0" i="0" dirty="0">
                <a:solidFill>
                  <a:srgbClr val="131314"/>
                </a:solidFill>
                <a:effectLst/>
                <a:latin typeface="Google Sans Text"/>
              </a:rPr>
              <a:t> pulse delay. We did this over 5-folds to make sure we achieved an optimal and robust model13. We explored different models and also tested the models with and without pulse delay and at 1 and 2 timepoints to see which models had the most power14. </a:t>
            </a:r>
            <a:r>
              <a:rPr lang="en-GB" b="1" i="0" dirty="0">
                <a:solidFill>
                  <a:srgbClr val="131314"/>
                </a:solidFill>
                <a:effectLst/>
                <a:latin typeface="Google Sans Text"/>
              </a:rPr>
              <a:t>These features provide a much more nuanced picture compared to simple SpO2 values alone</a:t>
            </a:r>
            <a:r>
              <a:rPr lang="en-GB" b="0" i="0" dirty="0">
                <a:solidFill>
                  <a:srgbClr val="131314"/>
                </a:solidFill>
                <a:effectLst/>
                <a:latin typeface="Google Sans Text"/>
              </a:rPr>
              <a:t>815. Think of this approach as how a statistician might approach a complex clinical problem and the machine learning models are the tools they are using for the data analysis. For example, pulse delay was included in the model because it helps to identify coarctation of the aorta by demonstrating differences in blood flow from the heart to the hand compared with the foot</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8</a:t>
            </a:fld>
            <a:endParaRPr lang="en-US"/>
          </a:p>
        </p:txBody>
      </p:sp>
    </p:spTree>
    <p:extLst>
      <p:ext uri="{BB962C8B-B14F-4D97-AF65-F5344CB8AC3E}">
        <p14:creationId xmlns:p14="http://schemas.microsoft.com/office/powerpoint/2010/main" val="4226390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Our results show a clear improvement in CCHD detection with the machine learning approach14. </a:t>
            </a:r>
            <a:r>
              <a:rPr lang="en-GB" b="1" i="0" dirty="0">
                <a:solidFill>
                  <a:srgbClr val="131314"/>
                </a:solidFill>
                <a:effectLst/>
                <a:latin typeface="Google Sans Text"/>
              </a:rPr>
              <a:t>Using the 2-time-point model with pulse delay, we increased the detection of CCHD from 71% with SpO2 alone to over 92%</a:t>
            </a:r>
            <a:r>
              <a:rPr lang="en-GB" b="0" i="0" dirty="0">
                <a:solidFill>
                  <a:srgbClr val="131314"/>
                </a:solidFill>
                <a:effectLst/>
                <a:latin typeface="Google Sans Text"/>
              </a:rPr>
              <a:t>. And importantly, we significantly improved the detection of CoA14. Remember, </a:t>
            </a:r>
            <a:r>
              <a:rPr lang="en-GB" b="1" i="0" dirty="0">
                <a:solidFill>
                  <a:srgbClr val="131314"/>
                </a:solidFill>
                <a:effectLst/>
                <a:latin typeface="Google Sans Text"/>
              </a:rPr>
              <a:t>this is not just a number; this represents real lives</a:t>
            </a:r>
            <a:r>
              <a:rPr lang="en-GB" b="0" i="0" dirty="0">
                <a:solidFill>
                  <a:srgbClr val="131314"/>
                </a:solidFill>
                <a:effectLst/>
                <a:latin typeface="Google Sans Text"/>
              </a:rPr>
              <a:t>. An increase in detection by around 20% with machine learning translates to a higher rate of saving newborns with CCHD from morbidity and mortality associated with late diagnosis</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9</a:t>
            </a:fld>
            <a:endParaRPr lang="en-US"/>
          </a:p>
        </p:txBody>
      </p:sp>
    </p:spTree>
    <p:extLst>
      <p:ext uri="{BB962C8B-B14F-4D97-AF65-F5344CB8AC3E}">
        <p14:creationId xmlns:p14="http://schemas.microsoft.com/office/powerpoint/2010/main" val="36000988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To quantify the clinical utility of our new model, we used the Area Under the ROC curve (AUROC). The closer the area is to 1.0, the more useful a test is to distinguish between disease and no disease. SpO2 alone had an AUROC of 0.83 for CCHD, but we saw significant improvement with machine learning, especially for CoA, </a:t>
            </a:r>
            <a:r>
              <a:rPr lang="en-GB" b="1" i="0" dirty="0">
                <a:solidFill>
                  <a:srgbClr val="131314"/>
                </a:solidFill>
                <a:effectLst/>
                <a:latin typeface="Google Sans Text"/>
              </a:rPr>
              <a:t>increasing from 0.48 to 0.83</a:t>
            </a:r>
            <a:r>
              <a:rPr lang="en-GB" b="0" i="0" dirty="0">
                <a:solidFill>
                  <a:srgbClr val="131314"/>
                </a:solidFill>
                <a:effectLst/>
                <a:latin typeface="Google Sans Text"/>
              </a:rPr>
              <a:t>14. The AUROC for CCHD detection increased from 0.83 to 0.96 with our best performing model14. Using the visual representation of the ROC curve, we can easily see the trade off between sensitivity and specificity with each approach. This demonstrates the improved accuracy of our machine learning model in identifying CCHD and CoA.</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10</a:t>
            </a:fld>
            <a:endParaRPr lang="en-US"/>
          </a:p>
        </p:txBody>
      </p:sp>
    </p:spTree>
    <p:extLst>
      <p:ext uri="{BB962C8B-B14F-4D97-AF65-F5344CB8AC3E}">
        <p14:creationId xmlns:p14="http://schemas.microsoft.com/office/powerpoint/2010/main" val="4078384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Importantly, our ML models correctly classified all ten infants with prenatally suspected CoA who were later found to be healthy16. </a:t>
            </a:r>
            <a:r>
              <a:rPr lang="en-GB" b="1" i="0" dirty="0">
                <a:solidFill>
                  <a:srgbClr val="131314"/>
                </a:solidFill>
                <a:effectLst/>
                <a:latin typeface="Google Sans Text"/>
              </a:rPr>
              <a:t>This is a significant finding as it suggests that our model could help reduce unnecessary admissions and investigations in babies with suspected CoA</a:t>
            </a:r>
            <a:r>
              <a:rPr lang="en-GB" b="0" i="0" dirty="0">
                <a:solidFill>
                  <a:srgbClr val="131314"/>
                </a:solidFill>
                <a:effectLst/>
                <a:latin typeface="Google Sans Text"/>
              </a:rPr>
              <a:t>17. Reducing unnecessary NICU admissions reduces harm and is an example of the ALARA principle, a principle that asks us to keep radiation exposure As Low As Reasonably Achievable. These results suggest that machine learning could potentially reduce stress for families and allow resources to be directed to babies that really need them.</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11</a:t>
            </a:fld>
            <a:endParaRPr lang="en-US"/>
          </a:p>
        </p:txBody>
      </p:sp>
    </p:spTree>
    <p:extLst>
      <p:ext uri="{BB962C8B-B14F-4D97-AF65-F5344CB8AC3E}">
        <p14:creationId xmlns:p14="http://schemas.microsoft.com/office/powerpoint/2010/main" val="2958874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131314"/>
                </a:solidFill>
                <a:effectLst/>
                <a:latin typeface="Google Sans Text"/>
              </a:rPr>
              <a:t>These findings have significant implications for clinical practice. Earlier and more accurate detection of CCHD and CoA means that we can intervene sooner5. This improved detection can lead to better outcomes, reduced morbidity, and potentially shorter hospital stays. By reducing the number of missed diagnoses, we can improve overall care for newborns with CCHD and CoA, and provide better outcomes for our patients18. All of this leads to better care </a:t>
            </a:r>
            <a:r>
              <a:rPr lang="en-GB" b="0" i="0" dirty="0" err="1">
                <a:solidFill>
                  <a:srgbClr val="131314"/>
                </a:solidFill>
                <a:effectLst/>
                <a:latin typeface="Google Sans Text"/>
              </a:rPr>
              <a:t>centered</a:t>
            </a:r>
            <a:r>
              <a:rPr lang="en-GB" b="0" i="0" dirty="0">
                <a:solidFill>
                  <a:srgbClr val="131314"/>
                </a:solidFill>
                <a:effectLst/>
                <a:latin typeface="Google Sans Text"/>
              </a:rPr>
              <a:t> around our patients’ needs.</a:t>
            </a:r>
            <a:endParaRPr lang="en-US" dirty="0"/>
          </a:p>
        </p:txBody>
      </p:sp>
      <p:sp>
        <p:nvSpPr>
          <p:cNvPr id="4" name="Slide Number Placeholder 3"/>
          <p:cNvSpPr>
            <a:spLocks noGrp="1"/>
          </p:cNvSpPr>
          <p:nvPr>
            <p:ph type="sldNum" sz="quarter" idx="5"/>
          </p:nvPr>
        </p:nvSpPr>
        <p:spPr/>
        <p:txBody>
          <a:bodyPr/>
          <a:lstStyle/>
          <a:p>
            <a:fld id="{2F395E29-1522-A947-B0A6-07992E6684C0}" type="slidenum">
              <a:rPr lang="en-US" smtClean="0"/>
              <a:t>12</a:t>
            </a:fld>
            <a:endParaRPr lang="en-US"/>
          </a:p>
        </p:txBody>
      </p:sp>
    </p:spTree>
    <p:extLst>
      <p:ext uri="{BB962C8B-B14F-4D97-AF65-F5344CB8AC3E}">
        <p14:creationId xmlns:p14="http://schemas.microsoft.com/office/powerpoint/2010/main" val="1575061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5BCAD085-E8A6-8845-BD4E-CB4CCA059FC4}"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1849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802611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GB"/>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8684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600901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GB"/>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2907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1108662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GB"/>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1/21/25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3106289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1/21/25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979288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428885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GB"/>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119343780"/>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5657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5BCAD085-E8A6-8845-BD4E-CB4CCA059FC4}" type="datetimeFigureOut">
              <a:rPr lang="en-US" smtClean="0"/>
              <a:t>1/21/25</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C1FF6DA9-008F-8B48-92A6-B652298478BF}"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3048896"/>
      </p:ext>
    </p:extLst>
  </p:cSld>
  <p:clrMap bg1="lt1" tx1="dk1" bg2="lt2" tx2="dk2" accent1="accent1" accent2="accent2" accent3="accent3" accent4="accent4" accent5="accent5" accent6="accent6" hlink="hlink" folHlink="folHlink"/>
  <p:sldLayoutIdLst>
    <p:sldLayoutId id="2147484160" r:id="rId1"/>
    <p:sldLayoutId id="2147484161" r:id="rId2"/>
    <p:sldLayoutId id="2147484162" r:id="rId3"/>
    <p:sldLayoutId id="2147484163" r:id="rId4"/>
    <p:sldLayoutId id="2147484164" r:id="rId5"/>
    <p:sldLayoutId id="2147484165" r:id="rId6"/>
    <p:sldLayoutId id="2147484166" r:id="rId7"/>
    <p:sldLayoutId id="2147484167" r:id="rId8"/>
    <p:sldLayoutId id="2147484168" r:id="rId9"/>
    <p:sldLayoutId id="2147484169" r:id="rId10"/>
    <p:sldLayoutId id="2147484170"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Neonatal Journal Club</a:t>
            </a:r>
            <a:br>
              <a:rPr lang="en-GB" dirty="0"/>
            </a:br>
            <a:r>
              <a:rPr lang="en-GB" sz="2200" dirty="0"/>
              <a:t>Anoop Ramana</a:t>
            </a:r>
            <a:br>
              <a:rPr lang="en-GB" sz="2200" dirty="0"/>
            </a:br>
            <a:r>
              <a:rPr lang="en-GB" sz="1600" dirty="0"/>
              <a:t>24</a:t>
            </a:r>
            <a:r>
              <a:rPr lang="en-GB" sz="1600" baseline="30000" dirty="0"/>
              <a:t>th</a:t>
            </a:r>
            <a:r>
              <a:rPr lang="en-GB" sz="1600" dirty="0"/>
              <a:t> Jan 2025</a:t>
            </a:r>
            <a:endParaRPr lang="en-GB" dirty="0"/>
          </a:p>
        </p:txBody>
      </p:sp>
      <p:pic>
        <p:nvPicPr>
          <p:cNvPr id="6" name="Picture 5" descr="A close-up of a screen&#10;&#10;Description automatically generated">
            <a:extLst>
              <a:ext uri="{FF2B5EF4-FFF2-40B4-BE49-F238E27FC236}">
                <a16:creationId xmlns:a16="http://schemas.microsoft.com/office/drawing/2014/main" id="{70F4BBB3-D005-9B31-E634-FEEE25AC70DD}"/>
              </a:ext>
            </a:extLst>
          </p:cNvPr>
          <p:cNvPicPr>
            <a:picLocks noChangeAspect="1"/>
          </p:cNvPicPr>
          <p:nvPr/>
        </p:nvPicPr>
        <p:blipFill>
          <a:blip r:embed="rId2"/>
          <a:stretch>
            <a:fillRect/>
          </a:stretch>
        </p:blipFill>
        <p:spPr>
          <a:xfrm>
            <a:off x="1024128" y="2084832"/>
            <a:ext cx="8891709" cy="3903677"/>
          </a:xfrm>
          <a:prstGeom prst="rect">
            <a:avLst/>
          </a:prstGeom>
        </p:spPr>
      </p:pic>
      <p:pic>
        <p:nvPicPr>
          <p:cNvPr id="4" name="Picture 3">
            <a:extLst>
              <a:ext uri="{FF2B5EF4-FFF2-40B4-BE49-F238E27FC236}">
                <a16:creationId xmlns:a16="http://schemas.microsoft.com/office/drawing/2014/main" id="{C72173B5-8F25-5F45-D47B-78E291CAAFBD}"/>
              </a:ext>
            </a:extLst>
          </p:cNvPr>
          <p:cNvPicPr>
            <a:picLocks noChangeAspect="1"/>
          </p:cNvPicPr>
          <p:nvPr/>
        </p:nvPicPr>
        <p:blipFill>
          <a:blip r:embed="rId3"/>
          <a:stretch>
            <a:fillRect/>
          </a:stretch>
        </p:blipFill>
        <p:spPr>
          <a:xfrm>
            <a:off x="8742987" y="290075"/>
            <a:ext cx="3174064" cy="311620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Results - Statistical Significance</a:t>
            </a:r>
          </a:p>
        </p:txBody>
      </p:sp>
      <p:sp>
        <p:nvSpPr>
          <p:cNvPr id="3" name="Content Placeholder 2"/>
          <p:cNvSpPr>
            <a:spLocks noGrp="1"/>
          </p:cNvSpPr>
          <p:nvPr>
            <p:ph idx="1"/>
          </p:nvPr>
        </p:nvSpPr>
        <p:spPr/>
        <p:txBody>
          <a:bodyPr/>
          <a:lstStyle/>
          <a:p>
            <a:r>
              <a:t>AUROC for CCHD detection improved from 0.83 to 0.96.</a:t>
            </a:r>
          </a:p>
          <a:p>
            <a:r>
              <a:t>AUROC for CoA detection improved from 0.48 to 0.83.</a:t>
            </a:r>
          </a:p>
          <a:p>
            <a:r>
              <a:t>The improvement in AUROCs was statistically significant (P=0.03) for both CCHD and CoA.</a:t>
            </a:r>
          </a:p>
        </p:txBody>
      </p:sp>
      <p:pic>
        <p:nvPicPr>
          <p:cNvPr id="6" name="Picture 5" descr="A screenshot of a graph&#10;&#10;Description automatically generated">
            <a:extLst>
              <a:ext uri="{FF2B5EF4-FFF2-40B4-BE49-F238E27FC236}">
                <a16:creationId xmlns:a16="http://schemas.microsoft.com/office/drawing/2014/main" id="{24A8686A-6C7F-6416-0513-0F7535D73D8F}"/>
              </a:ext>
            </a:extLst>
          </p:cNvPr>
          <p:cNvPicPr>
            <a:picLocks noChangeAspect="1"/>
          </p:cNvPicPr>
          <p:nvPr/>
        </p:nvPicPr>
        <p:blipFill>
          <a:blip r:embed="rId3"/>
          <a:stretch>
            <a:fillRect/>
          </a:stretch>
        </p:blipFill>
        <p:spPr>
          <a:xfrm>
            <a:off x="2459083" y="3835226"/>
            <a:ext cx="7273834" cy="2816208"/>
          </a:xfrm>
          <a:prstGeom prst="rect">
            <a:avLst/>
          </a:prstGeom>
        </p:spPr>
      </p:pic>
      <p:sp>
        <p:nvSpPr>
          <p:cNvPr id="8" name="TextBox 7">
            <a:extLst>
              <a:ext uri="{FF2B5EF4-FFF2-40B4-BE49-F238E27FC236}">
                <a16:creationId xmlns:a16="http://schemas.microsoft.com/office/drawing/2014/main" id="{A97FEC44-0535-8D21-4A41-2CF1E04B56CB}"/>
              </a:ext>
            </a:extLst>
          </p:cNvPr>
          <p:cNvSpPr txBox="1"/>
          <p:nvPr/>
        </p:nvSpPr>
        <p:spPr>
          <a:xfrm>
            <a:off x="2459083" y="5591503"/>
            <a:ext cx="7273834" cy="369332"/>
          </a:xfrm>
          <a:prstGeom prst="rect">
            <a:avLst/>
          </a:prstGeom>
          <a:noFill/>
          <a:ln>
            <a:solidFill>
              <a:srgbClr val="FF0000"/>
            </a:solidFill>
          </a:ln>
        </p:spPr>
        <p:txBody>
          <a:bodyPr wrap="square" rtlCol="0">
            <a:spAutoFit/>
          </a:bodyPr>
          <a:lstStyle/>
          <a:p>
            <a:endParaRPr lang="en-US" dirty="0"/>
          </a:p>
        </p:txBody>
      </p:sp>
      <p:sp>
        <p:nvSpPr>
          <p:cNvPr id="9" name="TextBox 8">
            <a:extLst>
              <a:ext uri="{FF2B5EF4-FFF2-40B4-BE49-F238E27FC236}">
                <a16:creationId xmlns:a16="http://schemas.microsoft.com/office/drawing/2014/main" id="{A301EAA1-8913-7956-2EB7-27165882F5A0}"/>
              </a:ext>
            </a:extLst>
          </p:cNvPr>
          <p:cNvSpPr txBox="1"/>
          <p:nvPr/>
        </p:nvSpPr>
        <p:spPr>
          <a:xfrm>
            <a:off x="2459083" y="5926399"/>
            <a:ext cx="7273834" cy="369332"/>
          </a:xfrm>
          <a:prstGeom prst="rect">
            <a:avLst/>
          </a:prstGeom>
          <a:noFill/>
          <a:ln>
            <a:solidFill>
              <a:srgbClr val="FF0000"/>
            </a:solidFill>
          </a:ln>
        </p:spPr>
        <p:txBody>
          <a:bodyPr wrap="square" rtlCol="0">
            <a:spAutoFit/>
          </a:bodyPr>
          <a:lstStyle/>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Results - Prenatally Suspected CoA</a:t>
            </a:r>
          </a:p>
        </p:txBody>
      </p:sp>
      <p:sp>
        <p:nvSpPr>
          <p:cNvPr id="3" name="Content Placeholder 2"/>
          <p:cNvSpPr>
            <a:spLocks noGrp="1"/>
          </p:cNvSpPr>
          <p:nvPr>
            <p:ph idx="1"/>
          </p:nvPr>
        </p:nvSpPr>
        <p:spPr/>
        <p:txBody>
          <a:bodyPr/>
          <a:lstStyle/>
          <a:p>
            <a:r>
              <a:t>All ML models correctly classified healthy infants with prenatally suspected CoA.</a:t>
            </a:r>
          </a:p>
          <a:p>
            <a:r>
              <a:t>This suggests the potential to reduce unnecessary NICU admissions for these infants.</a:t>
            </a:r>
          </a:p>
          <a:p>
            <a:r>
              <a:t>Further validation is needed before this can be used clinically.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Discussion - Implications</a:t>
            </a:r>
          </a:p>
        </p:txBody>
      </p:sp>
      <p:sp>
        <p:nvSpPr>
          <p:cNvPr id="3" name="Content Placeholder 2"/>
          <p:cNvSpPr>
            <a:spLocks noGrp="1"/>
          </p:cNvSpPr>
          <p:nvPr>
            <p:ph idx="1"/>
          </p:nvPr>
        </p:nvSpPr>
        <p:spPr/>
        <p:txBody>
          <a:bodyPr/>
          <a:lstStyle/>
          <a:p>
            <a:r>
              <a:t>ML-based pulse oximetry has the potential to improve early detection of CCHD, especially CoA.</a:t>
            </a:r>
          </a:p>
          <a:p>
            <a:r>
              <a:t>This could lead to earlier intervention and better outcomes for affected infants.</a:t>
            </a:r>
          </a:p>
          <a:p>
            <a:r>
              <a:t>The algorithm uses readily available data, making it potentially feasible for routine screening.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Discussion - Limitations</a:t>
            </a:r>
          </a:p>
        </p:txBody>
      </p:sp>
      <p:sp>
        <p:nvSpPr>
          <p:cNvPr id="3" name="Content Placeholder 2"/>
          <p:cNvSpPr>
            <a:spLocks noGrp="1"/>
          </p:cNvSpPr>
          <p:nvPr>
            <p:ph idx="1"/>
          </p:nvPr>
        </p:nvSpPr>
        <p:spPr/>
        <p:txBody>
          <a:bodyPr/>
          <a:lstStyle/>
          <a:p>
            <a:r>
              <a:t>The sample size for ML development and testing was small.</a:t>
            </a:r>
          </a:p>
          <a:p>
            <a:r>
              <a:t>The model needs to be validated in larger, diverse cohorts.</a:t>
            </a:r>
          </a:p>
          <a:p>
            <a:r>
              <a:t>The study did not account for skin pigmentation, a concern for pulse oximetry accuracy.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Conclusion</a:t>
            </a:r>
          </a:p>
        </p:txBody>
      </p:sp>
      <p:sp>
        <p:nvSpPr>
          <p:cNvPr id="3" name="Content Placeholder 2"/>
          <p:cNvSpPr>
            <a:spLocks noGrp="1"/>
          </p:cNvSpPr>
          <p:nvPr>
            <p:ph idx="1"/>
          </p:nvPr>
        </p:nvSpPr>
        <p:spPr/>
        <p:txBody>
          <a:bodyPr/>
          <a:lstStyle/>
          <a:p>
            <a:r>
              <a:rPr dirty="0"/>
              <a:t>Machine learning applied to dual-site pulse oximetry </a:t>
            </a:r>
            <a:r>
              <a:rPr lang="en-GB" dirty="0"/>
              <a:t>may </a:t>
            </a:r>
            <a:r>
              <a:rPr dirty="0"/>
              <a:t>improve CCHD screening.</a:t>
            </a:r>
          </a:p>
          <a:p>
            <a:r>
              <a:rPr dirty="0"/>
              <a:t>The use of perfusion data and pulse delay, along with SpO2, increases detection sensitivity.</a:t>
            </a:r>
          </a:p>
          <a:p>
            <a:r>
              <a:rPr dirty="0"/>
              <a:t>Further research is needed to validate these findings and ensure clinical applicability.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DCD643-6115-0921-F2E0-D24F602EEF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609A53-166F-1F3D-C9B6-A0EF882D6D9E}"/>
              </a:ext>
            </a:extLst>
          </p:cNvPr>
          <p:cNvSpPr>
            <a:spLocks noGrp="1"/>
          </p:cNvSpPr>
          <p:nvPr>
            <p:ph type="title"/>
          </p:nvPr>
        </p:nvSpPr>
        <p:spPr/>
        <p:txBody>
          <a:bodyPr/>
          <a:lstStyle/>
          <a:p>
            <a:r>
              <a:rPr lang="en-GB" dirty="0"/>
              <a:t>Summary</a:t>
            </a:r>
            <a:endParaRPr dirty="0"/>
          </a:p>
        </p:txBody>
      </p:sp>
      <p:sp>
        <p:nvSpPr>
          <p:cNvPr id="3" name="Content Placeholder 2">
            <a:extLst>
              <a:ext uri="{FF2B5EF4-FFF2-40B4-BE49-F238E27FC236}">
                <a16:creationId xmlns:a16="http://schemas.microsoft.com/office/drawing/2014/main" id="{C0AD249E-CFFC-5614-F620-152C6C29FA9C}"/>
              </a:ext>
            </a:extLst>
          </p:cNvPr>
          <p:cNvSpPr>
            <a:spLocks noGrp="1"/>
          </p:cNvSpPr>
          <p:nvPr>
            <p:ph idx="1"/>
          </p:nvPr>
        </p:nvSpPr>
        <p:spPr/>
        <p:txBody>
          <a:bodyPr>
            <a:normAutofit lnSpcReduction="10000"/>
          </a:bodyPr>
          <a:lstStyle/>
          <a:p>
            <a:r>
              <a:rPr lang="en-GB" b="1" dirty="0">
                <a:effectLst/>
              </a:rPr>
              <a:t>Study Objectives:</a:t>
            </a:r>
            <a:r>
              <a:rPr lang="en-GB" dirty="0">
                <a:effectLst/>
              </a:rPr>
              <a:t> To investigate whether machine learning can improve CCHD, especially CoA, detection when applied to dual-site pulse oximetry measurements.</a:t>
            </a:r>
          </a:p>
          <a:p>
            <a:r>
              <a:rPr lang="en-GB" b="1" dirty="0">
                <a:effectLst/>
              </a:rPr>
              <a:t>Methods:</a:t>
            </a:r>
            <a:r>
              <a:rPr lang="en-GB" dirty="0">
                <a:effectLst/>
              </a:rPr>
              <a:t> Multi-site prospective cohort study with dual-site pulse oximetry. Use of machine learning models, feature selection, artifact removal.</a:t>
            </a:r>
          </a:p>
          <a:p>
            <a:r>
              <a:rPr lang="en-GB" b="1" dirty="0">
                <a:effectLst/>
              </a:rPr>
              <a:t>Results:</a:t>
            </a:r>
            <a:r>
              <a:rPr lang="en-GB" dirty="0">
                <a:effectLst/>
              </a:rPr>
              <a:t> Significantly improved CCHD detection using the 2-time point pulse delay model. Better identification of infants with CoA and good classification of healthy infants with a prenatal suspicion of CoA.</a:t>
            </a:r>
          </a:p>
          <a:p>
            <a:r>
              <a:rPr lang="en-GB" b="1" dirty="0">
                <a:effectLst/>
              </a:rPr>
              <a:t>Discussion:</a:t>
            </a:r>
            <a:r>
              <a:rPr lang="en-GB" dirty="0">
                <a:effectLst/>
              </a:rPr>
              <a:t> Clinical implications of early and more accurate detection, including improved patient outcomes and reduced length of stay. Limitations of the study (small sample size, lack of diverse population) and the need for further validation.</a:t>
            </a:r>
          </a:p>
          <a:p>
            <a:r>
              <a:rPr lang="en-GB" b="1" dirty="0">
                <a:effectLst/>
              </a:rPr>
              <a:t>Conclusion:</a:t>
            </a:r>
            <a:r>
              <a:rPr lang="en-GB" dirty="0">
                <a:effectLst/>
              </a:rPr>
              <a:t> Machine learning has significant potential to transform CCHD screening.</a:t>
            </a:r>
          </a:p>
        </p:txBody>
      </p:sp>
    </p:spTree>
    <p:extLst>
      <p:ext uri="{BB962C8B-B14F-4D97-AF65-F5344CB8AC3E}">
        <p14:creationId xmlns:p14="http://schemas.microsoft.com/office/powerpoint/2010/main" val="25966611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hade val="85000"/>
            <a:satMod val="125000"/>
          </a:schemeClr>
        </a:solidFill>
        <a:effectLst/>
      </p:bgPr>
    </p:bg>
    <p:spTree>
      <p:nvGrpSpPr>
        <p:cNvPr id="1" name="">
          <a:extLst>
            <a:ext uri="{FF2B5EF4-FFF2-40B4-BE49-F238E27FC236}">
              <a16:creationId xmlns:a16="http://schemas.microsoft.com/office/drawing/2014/main" id="{1D0C896C-53BB-33B3-EEBC-64A592F9997D}"/>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B8E572-2CE6-4185-BC38-989024BC01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D5A96F-AF27-2889-CE4E-939326635FE4}"/>
              </a:ext>
            </a:extLst>
          </p:cNvPr>
          <p:cNvSpPr>
            <a:spLocks noGrp="1"/>
          </p:cNvSpPr>
          <p:nvPr>
            <p:ph type="title"/>
          </p:nvPr>
        </p:nvSpPr>
        <p:spPr>
          <a:xfrm>
            <a:off x="1024128" y="585216"/>
            <a:ext cx="9720072" cy="1499616"/>
          </a:xfrm>
        </p:spPr>
        <p:txBody>
          <a:bodyPr>
            <a:normAutofit/>
          </a:bodyPr>
          <a:lstStyle/>
          <a:p>
            <a:r>
              <a:rPr lang="en-GB" dirty="0"/>
              <a:t>CHD</a:t>
            </a:r>
            <a:endParaRPr dirty="0"/>
          </a:p>
        </p:txBody>
      </p:sp>
      <p:cxnSp>
        <p:nvCxnSpPr>
          <p:cNvPr id="10" name="Straight Connector 9">
            <a:extLst>
              <a:ext uri="{FF2B5EF4-FFF2-40B4-BE49-F238E27FC236}">
                <a16:creationId xmlns:a16="http://schemas.microsoft.com/office/drawing/2014/main" id="{75415567-45D9-4FB5-B020-6FAD778894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F106026-C21A-11CC-2F6F-0ED70ED9EBA1}"/>
              </a:ext>
            </a:extLst>
          </p:cNvPr>
          <p:cNvSpPr>
            <a:spLocks noGrp="1"/>
          </p:cNvSpPr>
          <p:nvPr>
            <p:ph idx="1"/>
          </p:nvPr>
        </p:nvSpPr>
        <p:spPr>
          <a:xfrm>
            <a:off x="1024128" y="2286000"/>
            <a:ext cx="9720073" cy="4023360"/>
          </a:xfrm>
        </p:spPr>
        <p:txBody>
          <a:bodyPr>
            <a:normAutofit/>
          </a:bodyPr>
          <a:lstStyle/>
          <a:p>
            <a:pPr indent="0">
              <a:spcBef>
                <a:spcPts val="0"/>
              </a:spcBef>
              <a:spcAft>
                <a:spcPts val="600"/>
              </a:spcAft>
            </a:pPr>
            <a:r>
              <a:rPr lang="en-GB" sz="1700"/>
              <a:t>CHD happens in about 8 babies out of every 1,000 (0.8%).</a:t>
            </a:r>
          </a:p>
          <a:p>
            <a:pPr indent="0">
              <a:spcBef>
                <a:spcPts val="0"/>
              </a:spcBef>
              <a:spcAft>
                <a:spcPts val="600"/>
              </a:spcAft>
            </a:pPr>
            <a:r>
              <a:rPr lang="en-GB" sz="1700"/>
              <a:t>There are 3 main types of CHD. They are conditions that affect the:</a:t>
            </a:r>
          </a:p>
          <a:p>
            <a:pPr marL="608076" lvl="1" indent="-342900">
              <a:spcBef>
                <a:spcPts val="0"/>
              </a:spcBef>
              <a:spcAft>
                <a:spcPts val="600"/>
              </a:spcAft>
              <a:buFont typeface="Arial" panose="020B0604020202020204" pitchFamily="34" charset="0"/>
              <a:buChar char="•"/>
            </a:pPr>
            <a:r>
              <a:rPr lang="en-GB" sz="1700"/>
              <a:t>structure of the baby’s heart</a:t>
            </a:r>
          </a:p>
          <a:p>
            <a:pPr marL="608076" lvl="1" indent="-342900">
              <a:spcBef>
                <a:spcPts val="0"/>
              </a:spcBef>
              <a:spcAft>
                <a:spcPts val="600"/>
              </a:spcAft>
              <a:buFont typeface="Arial" panose="020B0604020202020204" pitchFamily="34" charset="0"/>
              <a:buChar char="•"/>
            </a:pPr>
            <a:r>
              <a:rPr lang="en-GB" sz="1700"/>
              <a:t>function of the heart</a:t>
            </a:r>
          </a:p>
          <a:p>
            <a:pPr marL="608076" lvl="1" indent="-342900">
              <a:spcBef>
                <a:spcPts val="0"/>
              </a:spcBef>
              <a:spcAft>
                <a:spcPts val="600"/>
              </a:spcAft>
              <a:buFont typeface="Arial" panose="020B0604020202020204" pitchFamily="34" charset="0"/>
              <a:buChar char="•"/>
            </a:pPr>
            <a:r>
              <a:rPr lang="en-GB" sz="1700"/>
              <a:t>rhythm of the heartbeat</a:t>
            </a:r>
          </a:p>
          <a:p>
            <a:pPr indent="0">
              <a:spcBef>
                <a:spcPts val="0"/>
              </a:spcBef>
              <a:spcAft>
                <a:spcPts val="600"/>
              </a:spcAft>
            </a:pPr>
            <a:r>
              <a:rPr lang="en-GB" sz="1700"/>
              <a:t>Up to a quarter of babies (25%) with CHD have critical CHD.</a:t>
            </a:r>
          </a:p>
          <a:p>
            <a:pPr indent="0">
              <a:spcBef>
                <a:spcPts val="0"/>
              </a:spcBef>
              <a:spcAft>
                <a:spcPts val="600"/>
              </a:spcAft>
            </a:pPr>
            <a:r>
              <a:rPr lang="en-GB" sz="1700"/>
              <a:t>Seven critical CHDs most likely detected by screening‎:  hypoplastic left heart syndrome, pulmonary atresia, tetralogy of Fallot, total anomalous pulmonary venous return, transposition of the great arteries, tricuspid atresia, and truncus arteriosus.</a:t>
            </a:r>
          </a:p>
          <a:p>
            <a:pPr indent="0">
              <a:spcBef>
                <a:spcPts val="0"/>
              </a:spcBef>
              <a:spcAft>
                <a:spcPts val="600"/>
              </a:spcAft>
            </a:pPr>
            <a:r>
              <a:rPr lang="en-GB" sz="1700"/>
              <a:t>In UK we screen for CHD at the 20-week scan (between 18+0 to 20+6 weeks of pregnancy). Sometimes we notice it during earlier or later scans in pregnancy. Not all heart conditions can be seen before the baby is born.</a:t>
            </a:r>
          </a:p>
        </p:txBody>
      </p:sp>
    </p:spTree>
    <p:extLst>
      <p:ext uri="{BB962C8B-B14F-4D97-AF65-F5344CB8AC3E}">
        <p14:creationId xmlns:p14="http://schemas.microsoft.com/office/powerpoint/2010/main" val="2173854732"/>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hade val="85000"/>
            <a:satMod val="125000"/>
          </a:schemeClr>
        </a:solidFill>
        <a:effectLst/>
      </p:bgPr>
    </p:bg>
    <p:spTree>
      <p:nvGrpSpPr>
        <p:cNvPr id="1" name="">
          <a:extLst>
            <a:ext uri="{FF2B5EF4-FFF2-40B4-BE49-F238E27FC236}">
              <a16:creationId xmlns:a16="http://schemas.microsoft.com/office/drawing/2014/main" id="{534577BC-058E-D93C-EC59-0F9E951CE770}"/>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B9B6F2-1958-29A5-1AA5-9AE5E53ED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639D89-42AB-12EE-0A98-EC9557691A9A}"/>
              </a:ext>
            </a:extLst>
          </p:cNvPr>
          <p:cNvSpPr>
            <a:spLocks noGrp="1"/>
          </p:cNvSpPr>
          <p:nvPr>
            <p:ph type="title"/>
          </p:nvPr>
        </p:nvSpPr>
        <p:spPr>
          <a:xfrm>
            <a:off x="1024128" y="585216"/>
            <a:ext cx="9720072" cy="1499616"/>
          </a:xfrm>
        </p:spPr>
        <p:txBody>
          <a:bodyPr>
            <a:normAutofit/>
          </a:bodyPr>
          <a:lstStyle/>
          <a:p>
            <a:r>
              <a:rPr lang="en-GB" dirty="0"/>
              <a:t>Machine Learning in healthcare</a:t>
            </a:r>
            <a:endParaRPr dirty="0"/>
          </a:p>
        </p:txBody>
      </p:sp>
      <p:cxnSp>
        <p:nvCxnSpPr>
          <p:cNvPr id="10" name="Straight Connector 9">
            <a:extLst>
              <a:ext uri="{FF2B5EF4-FFF2-40B4-BE49-F238E27FC236}">
                <a16:creationId xmlns:a16="http://schemas.microsoft.com/office/drawing/2014/main" id="{DBD77E67-3BE7-0C18-D518-668006BE704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D376D23-9DCA-1187-7324-79537A846691}"/>
              </a:ext>
            </a:extLst>
          </p:cNvPr>
          <p:cNvSpPr>
            <a:spLocks noGrp="1"/>
          </p:cNvSpPr>
          <p:nvPr>
            <p:ph idx="1"/>
          </p:nvPr>
        </p:nvSpPr>
        <p:spPr>
          <a:xfrm>
            <a:off x="1024128" y="2286000"/>
            <a:ext cx="9720073" cy="4023360"/>
          </a:xfrm>
        </p:spPr>
        <p:txBody>
          <a:bodyPr>
            <a:normAutofit/>
          </a:bodyPr>
          <a:lstStyle/>
          <a:p>
            <a:pPr indent="0">
              <a:spcBef>
                <a:spcPts val="0"/>
              </a:spcBef>
              <a:spcAft>
                <a:spcPts val="600"/>
              </a:spcAft>
            </a:pPr>
            <a:r>
              <a:rPr lang="en-GB" sz="1700" dirty="0"/>
              <a:t>Machine Learning</a:t>
            </a:r>
          </a:p>
          <a:p>
            <a:pPr lvl="1" indent="0">
              <a:spcBef>
                <a:spcPts val="0"/>
              </a:spcBef>
              <a:spcAft>
                <a:spcPts val="600"/>
              </a:spcAft>
            </a:pPr>
            <a:r>
              <a:rPr lang="en-GB" sz="1300" dirty="0"/>
              <a:t>A family of statistical and mathematical modelling techniques that uses a variety of approaches to automatically learn and improve the prediction of a target state, without explicit programming techniques that uses a variety of approaches to automatically learn and improve the prediction of a target state, without explicit programming; without using hypothesis based assumptions</a:t>
            </a:r>
          </a:p>
        </p:txBody>
      </p:sp>
    </p:spTree>
    <p:extLst>
      <p:ext uri="{BB962C8B-B14F-4D97-AF65-F5344CB8AC3E}">
        <p14:creationId xmlns:p14="http://schemas.microsoft.com/office/powerpoint/2010/main" val="2640926504"/>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tint val="95000"/>
            <a:shade val="85000"/>
            <a:satMod val="125000"/>
          </a:schemeClr>
        </a:solidFill>
        <a:effectLst/>
      </p:bgPr>
    </p:bg>
    <p:spTree>
      <p:nvGrpSpPr>
        <p:cNvPr id="1" name="">
          <a:extLst>
            <a:ext uri="{FF2B5EF4-FFF2-40B4-BE49-F238E27FC236}">
              <a16:creationId xmlns:a16="http://schemas.microsoft.com/office/drawing/2014/main" id="{52B91981-0833-F71F-0CAB-D2445E875269}"/>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2217A8E-70F0-55FF-DA81-B798889314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4751BCE8-2777-EDD4-901D-FC159A2C85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Picture 4" descr="A close-up of a chart&#10;&#10;Description automatically generated">
            <a:extLst>
              <a:ext uri="{FF2B5EF4-FFF2-40B4-BE49-F238E27FC236}">
                <a16:creationId xmlns:a16="http://schemas.microsoft.com/office/drawing/2014/main" id="{98C36B84-A95D-52B1-7242-4F3D807397D6}"/>
              </a:ext>
            </a:extLst>
          </p:cNvPr>
          <p:cNvPicPr>
            <a:picLocks noChangeAspect="1"/>
          </p:cNvPicPr>
          <p:nvPr/>
        </p:nvPicPr>
        <p:blipFill>
          <a:blip r:embed="rId3"/>
          <a:stretch>
            <a:fillRect/>
          </a:stretch>
        </p:blipFill>
        <p:spPr>
          <a:xfrm>
            <a:off x="965199" y="622142"/>
            <a:ext cx="10261597" cy="5665521"/>
          </a:xfrm>
          <a:prstGeom prst="rect">
            <a:avLst/>
          </a:prstGeom>
        </p:spPr>
      </p:pic>
    </p:spTree>
    <p:extLst>
      <p:ext uri="{BB962C8B-B14F-4D97-AF65-F5344CB8AC3E}">
        <p14:creationId xmlns:p14="http://schemas.microsoft.com/office/powerpoint/2010/main" val="1516806715"/>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hade val="85000"/>
            <a:satMod val="125000"/>
          </a:schemeClr>
        </a:solidFill>
        <a:effectLst/>
      </p:bgPr>
    </p:bg>
    <p:spTree>
      <p:nvGrpSpPr>
        <p:cNvPr id="1" name="">
          <a:extLst>
            <a:ext uri="{FF2B5EF4-FFF2-40B4-BE49-F238E27FC236}">
              <a16:creationId xmlns:a16="http://schemas.microsoft.com/office/drawing/2014/main" id="{A34BFBF6-EC02-F350-8344-AB137FFC5836}"/>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92BAE66-20CE-3BAD-F12D-B71C027396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CD101936-E955-DF4E-DEEB-E3BD04B12D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Picture 2" descr="A diagram of function and function&#10;&#10;Description automatically generated">
            <a:extLst>
              <a:ext uri="{FF2B5EF4-FFF2-40B4-BE49-F238E27FC236}">
                <a16:creationId xmlns:a16="http://schemas.microsoft.com/office/drawing/2014/main" id="{B0EE99EF-B473-C245-834D-E20094A5DEF0}"/>
              </a:ext>
            </a:extLst>
          </p:cNvPr>
          <p:cNvPicPr>
            <a:picLocks noChangeAspect="1"/>
          </p:cNvPicPr>
          <p:nvPr/>
        </p:nvPicPr>
        <p:blipFill>
          <a:blip r:embed="rId3"/>
          <a:stretch>
            <a:fillRect/>
          </a:stretch>
        </p:blipFill>
        <p:spPr>
          <a:xfrm>
            <a:off x="997264" y="392745"/>
            <a:ext cx="6317931" cy="3677437"/>
          </a:xfrm>
          <a:prstGeom prst="rect">
            <a:avLst/>
          </a:prstGeom>
        </p:spPr>
      </p:pic>
      <p:pic>
        <p:nvPicPr>
          <p:cNvPr id="6" name="Picture 5" descr="A blue cube with white text&#10;&#10;Description automatically generated">
            <a:extLst>
              <a:ext uri="{FF2B5EF4-FFF2-40B4-BE49-F238E27FC236}">
                <a16:creationId xmlns:a16="http://schemas.microsoft.com/office/drawing/2014/main" id="{8C42C28B-6882-5494-3A68-B7CACD25D00D}"/>
              </a:ext>
            </a:extLst>
          </p:cNvPr>
          <p:cNvPicPr>
            <a:picLocks noChangeAspect="1"/>
          </p:cNvPicPr>
          <p:nvPr/>
        </p:nvPicPr>
        <p:blipFill>
          <a:blip r:embed="rId4"/>
          <a:stretch>
            <a:fillRect/>
          </a:stretch>
        </p:blipFill>
        <p:spPr>
          <a:xfrm>
            <a:off x="5435600" y="4058857"/>
            <a:ext cx="6502400" cy="2510871"/>
          </a:xfrm>
          <a:prstGeom prst="rect">
            <a:avLst/>
          </a:prstGeom>
        </p:spPr>
      </p:pic>
    </p:spTree>
    <p:extLst>
      <p:ext uri="{BB962C8B-B14F-4D97-AF65-F5344CB8AC3E}">
        <p14:creationId xmlns:p14="http://schemas.microsoft.com/office/powerpoint/2010/main" val="1715451555"/>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Background</a:t>
            </a:r>
          </a:p>
        </p:txBody>
      </p:sp>
      <p:sp>
        <p:nvSpPr>
          <p:cNvPr id="3" name="Content Placeholder 2"/>
          <p:cNvSpPr>
            <a:spLocks noGrp="1"/>
          </p:cNvSpPr>
          <p:nvPr>
            <p:ph idx="1"/>
          </p:nvPr>
        </p:nvSpPr>
        <p:spPr/>
        <p:txBody>
          <a:bodyPr/>
          <a:lstStyle/>
          <a:p>
            <a:r>
              <a:rPr dirty="0"/>
              <a:t>Current CCHD screening relies primarily on oxygen saturation (SpO2) measurements.</a:t>
            </a:r>
          </a:p>
          <a:p>
            <a:r>
              <a:rPr dirty="0"/>
              <a:t>SpO2 screening alone misses a significant number of CCHD cases, especially coarctation of the aorta (CoA).</a:t>
            </a:r>
          </a:p>
          <a:p>
            <a:r>
              <a:rPr dirty="0"/>
              <a:t>Additional pulse oximetry features, such pulse delay</a:t>
            </a:r>
            <a:r>
              <a:rPr lang="en-GB" dirty="0"/>
              <a:t> and repeated data points</a:t>
            </a:r>
            <a:r>
              <a:rPr dirty="0"/>
              <a:t>, may improve detection.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hade val="85000"/>
            <a:satMod val="125000"/>
          </a:schemeClr>
        </a:solidFill>
        <a:effectLst/>
      </p:bgPr>
    </p:bg>
    <p:spTree>
      <p:nvGrpSpPr>
        <p:cNvPr id="1" name="">
          <a:extLst>
            <a:ext uri="{FF2B5EF4-FFF2-40B4-BE49-F238E27FC236}">
              <a16:creationId xmlns:a16="http://schemas.microsoft.com/office/drawing/2014/main" id="{2AC63186-9B7C-636E-5EFC-6772525F020A}"/>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7BC29F0-2EA3-6450-CDFB-1107FAE4A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17FFD3B4-2619-E5CE-35A5-0B6912079A9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9C977B7C-E84C-A9B6-0538-716AB0ADDAF8}"/>
              </a:ext>
            </a:extLst>
          </p:cNvPr>
          <p:cNvPicPr>
            <a:picLocks noChangeAspect="1"/>
          </p:cNvPicPr>
          <p:nvPr/>
        </p:nvPicPr>
        <p:blipFill>
          <a:blip r:embed="rId3"/>
          <a:stretch>
            <a:fillRect/>
          </a:stretch>
        </p:blipFill>
        <p:spPr>
          <a:xfrm>
            <a:off x="1066801" y="371273"/>
            <a:ext cx="10058397" cy="6115453"/>
          </a:xfrm>
          <a:prstGeom prst="rect">
            <a:avLst/>
          </a:prstGeom>
        </p:spPr>
      </p:pic>
    </p:spTree>
    <p:extLst>
      <p:ext uri="{BB962C8B-B14F-4D97-AF65-F5344CB8AC3E}">
        <p14:creationId xmlns:p14="http://schemas.microsoft.com/office/powerpoint/2010/main" val="1031392643"/>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hade val="85000"/>
            <a:satMod val="125000"/>
          </a:schemeClr>
        </a:solidFill>
        <a:effectLst/>
      </p:bgPr>
    </p:bg>
    <p:spTree>
      <p:nvGrpSpPr>
        <p:cNvPr id="1" name="">
          <a:extLst>
            <a:ext uri="{FF2B5EF4-FFF2-40B4-BE49-F238E27FC236}">
              <a16:creationId xmlns:a16="http://schemas.microsoft.com/office/drawing/2014/main" id="{F07BC055-1D78-26C5-B4B7-24C25A425C32}"/>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9B186F7-A7E5-DA59-A75E-76BE635BD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4396589F-60E7-4310-3E73-99563499FFF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Picture 2" descr="A diagram of a patient timeline&#10;&#10;Description automatically generated">
            <a:extLst>
              <a:ext uri="{FF2B5EF4-FFF2-40B4-BE49-F238E27FC236}">
                <a16:creationId xmlns:a16="http://schemas.microsoft.com/office/drawing/2014/main" id="{5644B7EB-5272-56F9-DF4F-7D9F0F819DAE}"/>
              </a:ext>
            </a:extLst>
          </p:cNvPr>
          <p:cNvPicPr>
            <a:picLocks noChangeAspect="1"/>
          </p:cNvPicPr>
          <p:nvPr/>
        </p:nvPicPr>
        <p:blipFill>
          <a:blip r:embed="rId3"/>
          <a:srcRect t="12580" b="6405"/>
          <a:stretch/>
        </p:blipFill>
        <p:spPr>
          <a:xfrm>
            <a:off x="1050709" y="698499"/>
            <a:ext cx="10379291" cy="5461001"/>
          </a:xfrm>
          <a:prstGeom prst="rect">
            <a:avLst/>
          </a:prstGeom>
        </p:spPr>
      </p:pic>
    </p:spTree>
    <p:extLst>
      <p:ext uri="{BB962C8B-B14F-4D97-AF65-F5344CB8AC3E}">
        <p14:creationId xmlns:p14="http://schemas.microsoft.com/office/powerpoint/2010/main" val="2513612252"/>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hade val="85000"/>
            <a:satMod val="125000"/>
          </a:schemeClr>
        </a:solidFill>
        <a:effectLst/>
      </p:bgPr>
    </p:bg>
    <p:spTree>
      <p:nvGrpSpPr>
        <p:cNvPr id="1" name="">
          <a:extLst>
            <a:ext uri="{FF2B5EF4-FFF2-40B4-BE49-F238E27FC236}">
              <a16:creationId xmlns:a16="http://schemas.microsoft.com/office/drawing/2014/main" id="{BE10F14C-70E3-4A4B-5ADB-88FE602C8B11}"/>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5064F-9509-F80C-3F38-AE2824A17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6EC572C9-5250-6344-82E7-3A9A188C31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descr="A diagram of data mining process&#10;&#10;Description automatically generated">
            <a:extLst>
              <a:ext uri="{FF2B5EF4-FFF2-40B4-BE49-F238E27FC236}">
                <a16:creationId xmlns:a16="http://schemas.microsoft.com/office/drawing/2014/main" id="{B5E45D55-151E-611C-8BB9-25ED1B676643}"/>
              </a:ext>
            </a:extLst>
          </p:cNvPr>
          <p:cNvPicPr>
            <a:picLocks noChangeAspect="1"/>
          </p:cNvPicPr>
          <p:nvPr/>
        </p:nvPicPr>
        <p:blipFill>
          <a:blip r:embed="rId3"/>
          <a:srcRect t="16370" b="16972"/>
          <a:stretch/>
        </p:blipFill>
        <p:spPr>
          <a:xfrm>
            <a:off x="943102" y="1111662"/>
            <a:ext cx="10706096" cy="4634676"/>
          </a:xfrm>
          <a:prstGeom prst="rect">
            <a:avLst/>
          </a:prstGeom>
        </p:spPr>
      </p:pic>
    </p:spTree>
    <p:extLst>
      <p:ext uri="{BB962C8B-B14F-4D97-AF65-F5344CB8AC3E}">
        <p14:creationId xmlns:p14="http://schemas.microsoft.com/office/powerpoint/2010/main" val="468587155"/>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tint val="95000"/>
            <a:shade val="85000"/>
            <a:satMod val="125000"/>
          </a:schemeClr>
        </a:solidFill>
        <a:effectLst/>
      </p:bgPr>
    </p:bg>
    <p:spTree>
      <p:nvGrpSpPr>
        <p:cNvPr id="1" name="">
          <a:extLst>
            <a:ext uri="{FF2B5EF4-FFF2-40B4-BE49-F238E27FC236}">
              <a16:creationId xmlns:a16="http://schemas.microsoft.com/office/drawing/2014/main" id="{6F71E5D2-7506-2250-80A6-55017C2D3A10}"/>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E37155-917C-D69C-DD82-13FC91B6B1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03E7482C-B63F-2E60-D36F-C63789C203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Picture 2" descr="A diagram of medical procedures&#10;&#10;Description automatically generated">
            <a:extLst>
              <a:ext uri="{FF2B5EF4-FFF2-40B4-BE49-F238E27FC236}">
                <a16:creationId xmlns:a16="http://schemas.microsoft.com/office/drawing/2014/main" id="{CB465FDF-E581-7D05-5F06-2B10B05A8EE0}"/>
              </a:ext>
            </a:extLst>
          </p:cNvPr>
          <p:cNvPicPr>
            <a:picLocks noChangeAspect="1"/>
          </p:cNvPicPr>
          <p:nvPr/>
        </p:nvPicPr>
        <p:blipFill>
          <a:blip r:embed="rId3"/>
          <a:stretch>
            <a:fillRect/>
          </a:stretch>
        </p:blipFill>
        <p:spPr>
          <a:xfrm>
            <a:off x="1039128" y="383763"/>
            <a:ext cx="10113743" cy="6090474"/>
          </a:xfrm>
          <a:prstGeom prst="rect">
            <a:avLst/>
          </a:prstGeom>
        </p:spPr>
      </p:pic>
    </p:spTree>
    <p:extLst>
      <p:ext uri="{BB962C8B-B14F-4D97-AF65-F5344CB8AC3E}">
        <p14:creationId xmlns:p14="http://schemas.microsoft.com/office/powerpoint/2010/main" val="143406719"/>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diagram&#10;&#10;Description automatically generated">
            <a:extLst>
              <a:ext uri="{FF2B5EF4-FFF2-40B4-BE49-F238E27FC236}">
                <a16:creationId xmlns:a16="http://schemas.microsoft.com/office/drawing/2014/main" id="{D518774F-5B7D-909C-CDA6-EA5C8EC99478}"/>
              </a:ext>
            </a:extLst>
          </p:cNvPr>
          <p:cNvPicPr>
            <a:picLocks noGrp="1" noChangeAspect="1"/>
          </p:cNvPicPr>
          <p:nvPr>
            <p:ph idx="1"/>
          </p:nvPr>
        </p:nvPicPr>
        <p:blipFill>
          <a:blip r:embed="rId2"/>
          <a:stretch>
            <a:fillRect/>
          </a:stretch>
        </p:blipFill>
        <p:spPr>
          <a:xfrm>
            <a:off x="1200281" y="472905"/>
            <a:ext cx="9791438" cy="5912189"/>
          </a:xfrm>
        </p:spPr>
      </p:pic>
    </p:spTree>
    <p:extLst>
      <p:ext uri="{BB962C8B-B14F-4D97-AF65-F5344CB8AC3E}">
        <p14:creationId xmlns:p14="http://schemas.microsoft.com/office/powerpoint/2010/main" val="3225142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Study Objectives</a:t>
            </a:r>
          </a:p>
        </p:txBody>
      </p:sp>
      <p:sp>
        <p:nvSpPr>
          <p:cNvPr id="3" name="Content Placeholder 2"/>
          <p:cNvSpPr>
            <a:spLocks noGrp="1"/>
          </p:cNvSpPr>
          <p:nvPr>
            <p:ph idx="1"/>
          </p:nvPr>
        </p:nvSpPr>
        <p:spPr/>
        <p:txBody>
          <a:bodyPr/>
          <a:lstStyle/>
          <a:p>
            <a:r>
              <a:rPr dirty="0"/>
              <a:t>Develop a machine learning algorithm that uses pulse oximetry data to improve CCHD detection</a:t>
            </a:r>
            <a:r>
              <a:rPr lang="en-GB" dirty="0"/>
              <a:t>.</a:t>
            </a:r>
          </a:p>
          <a:p>
            <a:r>
              <a:rPr dirty="0"/>
              <a:t>Evaluate different ML models using various pulse oximetry features such as SpO2, perfusion data, and pulse delay.</a:t>
            </a:r>
          </a:p>
          <a:p>
            <a:r>
              <a:rPr dirty="0"/>
              <a:t>Determine the optimal timing and measurements for enhanced CCHD screening.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Methods - Study Design</a:t>
            </a:r>
          </a:p>
        </p:txBody>
      </p:sp>
      <p:sp>
        <p:nvSpPr>
          <p:cNvPr id="3" name="Content Placeholder 2"/>
          <p:cNvSpPr>
            <a:spLocks noGrp="1"/>
          </p:cNvSpPr>
          <p:nvPr>
            <p:ph idx="1"/>
          </p:nvPr>
        </p:nvSpPr>
        <p:spPr/>
        <p:txBody>
          <a:bodyPr/>
          <a:lstStyle/>
          <a:p>
            <a:r>
              <a:rPr lang="en-GB" dirty="0"/>
              <a:t>• Six-site prospective study involving 523 newborns.</a:t>
            </a:r>
          </a:p>
          <a:p>
            <a:pPr lvl="1"/>
            <a:r>
              <a:rPr lang="en-GB" dirty="0"/>
              <a:t>(317 without CHD, 132 with CCHD, including 21 with isolated CoA)</a:t>
            </a:r>
          </a:p>
          <a:p>
            <a:r>
              <a:rPr lang="en-GB" dirty="0"/>
              <a:t>• Intervention: Dual pre- and post-ductal pulse oximetry measurements at 0–24 hours, 24–48 hours, and &gt;48 hours.</a:t>
            </a:r>
          </a:p>
          <a:p>
            <a:r>
              <a:rPr lang="en-GB" dirty="0"/>
              <a:t>• ML models integrated </a:t>
            </a:r>
            <a:r>
              <a:rPr lang="en-GB" dirty="0" err="1"/>
              <a:t>SpO</a:t>
            </a:r>
            <a:r>
              <a:rPr lang="en-GB" dirty="0"/>
              <a:t>₂, perfusion index, and radio-femoral pulse delay.</a:t>
            </a:r>
          </a:p>
          <a:p>
            <a:r>
              <a:rPr lang="en-GB" dirty="0"/>
              <a:t>• Compared single and dual time-point models with/without pulse delay.</a:t>
            </a:r>
          </a:p>
          <a:p>
            <a:r>
              <a:rPr lang="en-GB" dirty="0"/>
              <a:t>• Outcome Measures: Sensitivity, specificity, AUROC for CCHD and CoA detection.</a:t>
            </a:r>
          </a:p>
          <a:p>
            <a:endParaRPr lang="en-GB"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table with numbers and text&#10;&#10;Description automatically generated">
            <a:extLst>
              <a:ext uri="{FF2B5EF4-FFF2-40B4-BE49-F238E27FC236}">
                <a16:creationId xmlns:a16="http://schemas.microsoft.com/office/drawing/2014/main" id="{9CB0A193-75F5-D62C-2399-4CBA21177EDF}"/>
              </a:ext>
            </a:extLst>
          </p:cNvPr>
          <p:cNvPicPr>
            <a:picLocks noGrp="1" noChangeAspect="1"/>
          </p:cNvPicPr>
          <p:nvPr>
            <p:ph idx="1"/>
          </p:nvPr>
        </p:nvPicPr>
        <p:blipFill>
          <a:blip r:embed="rId2"/>
          <a:stretch>
            <a:fillRect/>
          </a:stretch>
        </p:blipFill>
        <p:spPr>
          <a:xfrm>
            <a:off x="731809" y="1717082"/>
            <a:ext cx="7398223" cy="4978819"/>
          </a:xfrm>
        </p:spPr>
      </p:pic>
      <p:sp>
        <p:nvSpPr>
          <p:cNvPr id="6" name="Title 1">
            <a:extLst>
              <a:ext uri="{FF2B5EF4-FFF2-40B4-BE49-F238E27FC236}">
                <a16:creationId xmlns:a16="http://schemas.microsoft.com/office/drawing/2014/main" id="{769CE23C-6173-DD30-DA82-446D42FF841A}"/>
              </a:ext>
            </a:extLst>
          </p:cNvPr>
          <p:cNvSpPr>
            <a:spLocks noGrp="1"/>
          </p:cNvSpPr>
          <p:nvPr>
            <p:ph type="title"/>
          </p:nvPr>
        </p:nvSpPr>
        <p:spPr>
          <a:xfrm>
            <a:off x="1024128" y="585216"/>
            <a:ext cx="9720072" cy="1499616"/>
          </a:xfrm>
        </p:spPr>
        <p:txBody>
          <a:bodyPr>
            <a:normAutofit/>
          </a:bodyPr>
          <a:lstStyle/>
          <a:p>
            <a:r>
              <a:rPr dirty="0"/>
              <a:t>Methods - </a:t>
            </a:r>
            <a:r>
              <a:rPr lang="en-GB" dirty="0"/>
              <a:t>Participants</a:t>
            </a:r>
            <a:endParaRPr dirty="0"/>
          </a:p>
        </p:txBody>
      </p:sp>
      <p:sp>
        <p:nvSpPr>
          <p:cNvPr id="8" name="TextBox 7">
            <a:extLst>
              <a:ext uri="{FF2B5EF4-FFF2-40B4-BE49-F238E27FC236}">
                <a16:creationId xmlns:a16="http://schemas.microsoft.com/office/drawing/2014/main" id="{70520FDD-D97F-1907-36A3-15124402684D}"/>
              </a:ext>
            </a:extLst>
          </p:cNvPr>
          <p:cNvSpPr txBox="1"/>
          <p:nvPr/>
        </p:nvSpPr>
        <p:spPr>
          <a:xfrm>
            <a:off x="7980754" y="2084832"/>
            <a:ext cx="3055765" cy="2246769"/>
          </a:xfrm>
          <a:prstGeom prst="rect">
            <a:avLst/>
          </a:prstGeom>
          <a:noFill/>
        </p:spPr>
        <p:txBody>
          <a:bodyPr wrap="square">
            <a:spAutoFit/>
          </a:bodyPr>
          <a:lstStyle/>
          <a:p>
            <a:pPr lvl="1"/>
            <a:r>
              <a:rPr lang="en-GB" sz="2400" dirty="0"/>
              <a:t>Total: 523</a:t>
            </a:r>
          </a:p>
          <a:p>
            <a:pPr lvl="1"/>
            <a:endParaRPr lang="en-GB" sz="2000" dirty="0"/>
          </a:p>
          <a:p>
            <a:pPr lvl="1"/>
            <a:r>
              <a:rPr lang="en-GB" sz="2000" dirty="0"/>
              <a:t>317 without CHD</a:t>
            </a:r>
          </a:p>
          <a:p>
            <a:pPr lvl="1"/>
            <a:endParaRPr lang="en-GB" sz="2000" dirty="0"/>
          </a:p>
          <a:p>
            <a:pPr lvl="1"/>
            <a:r>
              <a:rPr lang="en-GB" sz="2000" dirty="0"/>
              <a:t>206 All CHD </a:t>
            </a:r>
          </a:p>
          <a:p>
            <a:pPr lvl="1"/>
            <a:r>
              <a:rPr lang="en-GB" dirty="0"/>
              <a:t>- 132 with CCHD</a:t>
            </a:r>
          </a:p>
          <a:p>
            <a:pPr lvl="1"/>
            <a:r>
              <a:rPr lang="en-GB" dirty="0"/>
              <a:t>- 21 with isolated CoA</a:t>
            </a:r>
          </a:p>
        </p:txBody>
      </p:sp>
    </p:spTree>
    <p:extLst>
      <p:ext uri="{BB962C8B-B14F-4D97-AF65-F5344CB8AC3E}">
        <p14:creationId xmlns:p14="http://schemas.microsoft.com/office/powerpoint/2010/main" val="1551796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dirty="0"/>
              <a:t>Methods - Data Collection &amp; Processing</a:t>
            </a:r>
          </a:p>
        </p:txBody>
      </p:sp>
      <p:sp>
        <p:nvSpPr>
          <p:cNvPr id="3" name="Content Placeholder 2"/>
          <p:cNvSpPr>
            <a:spLocks noGrp="1"/>
          </p:cNvSpPr>
          <p:nvPr>
            <p:ph idx="1"/>
          </p:nvPr>
        </p:nvSpPr>
        <p:spPr/>
        <p:txBody>
          <a:bodyPr/>
          <a:lstStyle/>
          <a:p>
            <a:r>
              <a:t>Data collected using two pulse oximeters connected to a computer.</a:t>
            </a:r>
          </a:p>
          <a:p>
            <a:r>
              <a:t>Pulse oximetry waveforms were analyzed for SpO2, pulse amplitude index (PAI), and pulse delay.</a:t>
            </a:r>
          </a:p>
          <a:p>
            <a:r>
              <a:t>A machine learning algorithm was used to detect and remove motion artifacts.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child's body&#10;&#10;Description automatically generated">
            <a:extLst>
              <a:ext uri="{FF2B5EF4-FFF2-40B4-BE49-F238E27FC236}">
                <a16:creationId xmlns:a16="http://schemas.microsoft.com/office/drawing/2014/main" id="{082BA710-C787-CD95-E506-208E9343DED4}"/>
              </a:ext>
            </a:extLst>
          </p:cNvPr>
          <p:cNvPicPr>
            <a:picLocks noGrp="1" noChangeAspect="1"/>
          </p:cNvPicPr>
          <p:nvPr>
            <p:ph idx="1"/>
          </p:nvPr>
        </p:nvPicPr>
        <p:blipFill>
          <a:blip r:embed="rId2"/>
          <a:stretch>
            <a:fillRect/>
          </a:stretch>
        </p:blipFill>
        <p:spPr>
          <a:xfrm>
            <a:off x="464358" y="1678319"/>
            <a:ext cx="6596390" cy="4787793"/>
          </a:xfrm>
        </p:spPr>
      </p:pic>
      <p:pic>
        <p:nvPicPr>
          <p:cNvPr id="7" name="Picture 6" descr="A screenshot of a graph&#10;&#10;Description automatically generated">
            <a:extLst>
              <a:ext uri="{FF2B5EF4-FFF2-40B4-BE49-F238E27FC236}">
                <a16:creationId xmlns:a16="http://schemas.microsoft.com/office/drawing/2014/main" id="{90332EB6-B3BA-3912-A66D-AF12788739E6}"/>
              </a:ext>
            </a:extLst>
          </p:cNvPr>
          <p:cNvPicPr>
            <a:picLocks noChangeAspect="1"/>
          </p:cNvPicPr>
          <p:nvPr/>
        </p:nvPicPr>
        <p:blipFill>
          <a:blip r:embed="rId3"/>
          <a:stretch>
            <a:fillRect/>
          </a:stretch>
        </p:blipFill>
        <p:spPr>
          <a:xfrm>
            <a:off x="7425993" y="2034693"/>
            <a:ext cx="3877977" cy="4075043"/>
          </a:xfrm>
          <a:prstGeom prst="rect">
            <a:avLst/>
          </a:prstGeom>
        </p:spPr>
      </p:pic>
      <p:sp>
        <p:nvSpPr>
          <p:cNvPr id="8" name="Title 1">
            <a:extLst>
              <a:ext uri="{FF2B5EF4-FFF2-40B4-BE49-F238E27FC236}">
                <a16:creationId xmlns:a16="http://schemas.microsoft.com/office/drawing/2014/main" id="{51DE206B-BEDA-02DD-4F28-51525046CC94}"/>
              </a:ext>
            </a:extLst>
          </p:cNvPr>
          <p:cNvSpPr>
            <a:spLocks noGrp="1"/>
          </p:cNvSpPr>
          <p:nvPr>
            <p:ph type="title"/>
          </p:nvPr>
        </p:nvSpPr>
        <p:spPr>
          <a:xfrm>
            <a:off x="1024128" y="585216"/>
            <a:ext cx="9720072" cy="1499616"/>
          </a:xfrm>
        </p:spPr>
        <p:txBody>
          <a:bodyPr>
            <a:normAutofit/>
          </a:bodyPr>
          <a:lstStyle/>
          <a:p>
            <a:r>
              <a:rPr dirty="0"/>
              <a:t>Methods - Data </a:t>
            </a:r>
            <a:r>
              <a:rPr lang="en-GB" dirty="0"/>
              <a:t>PIPELINE</a:t>
            </a:r>
            <a:endParaRPr dirty="0"/>
          </a:p>
        </p:txBody>
      </p:sp>
    </p:spTree>
    <p:extLst>
      <p:ext uri="{BB962C8B-B14F-4D97-AF65-F5344CB8AC3E}">
        <p14:creationId xmlns:p14="http://schemas.microsoft.com/office/powerpoint/2010/main" val="3571594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Methods - Machine Learning Models</a:t>
            </a:r>
          </a:p>
        </p:txBody>
      </p:sp>
      <p:sp>
        <p:nvSpPr>
          <p:cNvPr id="3" name="Content Placeholder 2"/>
          <p:cNvSpPr>
            <a:spLocks noGrp="1"/>
          </p:cNvSpPr>
          <p:nvPr>
            <p:ph idx="1"/>
          </p:nvPr>
        </p:nvSpPr>
        <p:spPr/>
        <p:txBody>
          <a:bodyPr/>
          <a:lstStyle/>
          <a:p>
            <a:r>
              <a:t>The study evaluated models at 1 and 2 time points, with and without pulse delay.</a:t>
            </a:r>
          </a:p>
          <a:p>
            <a:r>
              <a:t>Various machine learning models were tested such as logistic regression, random forest, gradient boosting, decision trees, and XGBoost.</a:t>
            </a:r>
          </a:p>
          <a:p>
            <a:r>
              <a:t>Feature selection techniques were used to optimize model performance.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Results - Improved CCHD Detection</a:t>
            </a:r>
          </a:p>
        </p:txBody>
      </p:sp>
      <p:sp>
        <p:nvSpPr>
          <p:cNvPr id="3" name="Content Placeholder 2"/>
          <p:cNvSpPr>
            <a:spLocks noGrp="1"/>
          </p:cNvSpPr>
          <p:nvPr>
            <p:ph idx="1"/>
          </p:nvPr>
        </p:nvSpPr>
        <p:spPr/>
        <p:txBody>
          <a:bodyPr/>
          <a:lstStyle/>
          <a:p>
            <a:r>
              <a:rPr dirty="0"/>
              <a:t>The 2-time point model with pulse delay had the best performance.</a:t>
            </a:r>
          </a:p>
          <a:p>
            <a:r>
              <a:rPr dirty="0"/>
              <a:t>Sensitivity for CCHD detection improved to 92.86% compared to 71.43% with SpO2 alone.</a:t>
            </a:r>
          </a:p>
          <a:p>
            <a:r>
              <a:rPr dirty="0"/>
              <a:t>Sensitivity for CoA detection improved from 0% to 66.67%.</a:t>
            </a:r>
            <a:endParaRPr lang="en-GB" dirty="0"/>
          </a:p>
          <a:p>
            <a:r>
              <a:rPr lang="en-GB" dirty="0"/>
              <a:t>All ML models achieved 100% specificity.</a:t>
            </a:r>
          </a:p>
          <a:p>
            <a:endParaRPr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Integral</Template>
  <TotalTime>287</TotalTime>
  <Words>2620</Words>
  <Application>Microsoft Macintosh PowerPoint</Application>
  <PresentationFormat>Widescreen</PresentationFormat>
  <Paragraphs>129</Paragraphs>
  <Slides>24</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Aptos</vt:lpstr>
      <vt:lpstr>Arial</vt:lpstr>
      <vt:lpstr>Google Sans Text</vt:lpstr>
      <vt:lpstr>OpenSans</vt:lpstr>
      <vt:lpstr>Tw Cen MT</vt:lpstr>
      <vt:lpstr>Tw Cen MT Condensed</vt:lpstr>
      <vt:lpstr>Wingdings 3</vt:lpstr>
      <vt:lpstr>Integral</vt:lpstr>
      <vt:lpstr>Neonatal Journal Club Anoop Ramana 24th Jan 2025</vt:lpstr>
      <vt:lpstr>Background</vt:lpstr>
      <vt:lpstr>Study Objectives</vt:lpstr>
      <vt:lpstr>Methods - Study Design</vt:lpstr>
      <vt:lpstr>Methods - Participants</vt:lpstr>
      <vt:lpstr>Methods - Data Collection &amp; Processing</vt:lpstr>
      <vt:lpstr>Methods - Data PIPELINE</vt:lpstr>
      <vt:lpstr>Methods - Machine Learning Models</vt:lpstr>
      <vt:lpstr>Results - Improved CCHD Detection</vt:lpstr>
      <vt:lpstr>Results - Statistical Significance</vt:lpstr>
      <vt:lpstr>Results - Prenatally Suspected CoA</vt:lpstr>
      <vt:lpstr>Discussion - Implications</vt:lpstr>
      <vt:lpstr>Discussion - Limitations</vt:lpstr>
      <vt:lpstr>Conclusion</vt:lpstr>
      <vt:lpstr>Summary</vt:lpstr>
      <vt:lpstr>CHD</vt:lpstr>
      <vt:lpstr>Machine Learning in healthcare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Ramana, Anoop</cp:lastModifiedBy>
  <cp:revision>2</cp:revision>
  <dcterms:created xsi:type="dcterms:W3CDTF">2013-01-27T09:14:16Z</dcterms:created>
  <dcterms:modified xsi:type="dcterms:W3CDTF">2025-01-21T12:42:08Z</dcterms:modified>
  <cp:category/>
</cp:coreProperties>
</file>

<file path=docProps/thumbnail.jpeg>
</file>